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7"/>
  </p:notesMasterIdLst>
  <p:sldIdLst>
    <p:sldId id="256" r:id="rId2"/>
    <p:sldId id="257" r:id="rId3"/>
    <p:sldId id="273" r:id="rId4"/>
    <p:sldId id="263" r:id="rId5"/>
    <p:sldId id="304" r:id="rId6"/>
    <p:sldId id="302" r:id="rId7"/>
    <p:sldId id="275" r:id="rId8"/>
    <p:sldId id="303" r:id="rId9"/>
    <p:sldId id="277" r:id="rId10"/>
    <p:sldId id="278" r:id="rId11"/>
    <p:sldId id="276" r:id="rId12"/>
    <p:sldId id="259" r:id="rId13"/>
    <p:sldId id="271" r:id="rId14"/>
    <p:sldId id="291" r:id="rId15"/>
    <p:sldId id="298" r:id="rId16"/>
    <p:sldId id="294" r:id="rId17"/>
    <p:sldId id="280" r:id="rId18"/>
    <p:sldId id="279" r:id="rId19"/>
    <p:sldId id="292" r:id="rId20"/>
    <p:sldId id="285" r:id="rId21"/>
    <p:sldId id="293" r:id="rId22"/>
    <p:sldId id="299" r:id="rId23"/>
    <p:sldId id="300" r:id="rId24"/>
    <p:sldId id="301" r:id="rId25"/>
    <p:sldId id="295" r:id="rId26"/>
    <p:sldId id="306" r:id="rId27"/>
    <p:sldId id="307" r:id="rId28"/>
    <p:sldId id="313" r:id="rId29"/>
    <p:sldId id="308" r:id="rId30"/>
    <p:sldId id="309" r:id="rId31"/>
    <p:sldId id="310" r:id="rId32"/>
    <p:sldId id="282" r:id="rId33"/>
    <p:sldId id="311" r:id="rId34"/>
    <p:sldId id="312" r:id="rId35"/>
    <p:sldId id="272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33F"/>
    <a:srgbClr val="FD9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3830" autoAdjust="0"/>
  </p:normalViewPr>
  <p:slideViewPr>
    <p:cSldViewPr snapToGrid="0" snapToObjects="1">
      <p:cViewPr>
        <p:scale>
          <a:sx n="50" d="100"/>
          <a:sy n="50" d="100"/>
        </p:scale>
        <p:origin x="1056" y="46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feature_selection.RFE.html#sklearn.feature_selection.RFE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894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323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79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425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512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0" dirty="0">
                <a:solidFill>
                  <a:schemeClr val="bg1"/>
                </a:solidFill>
              </a:rPr>
              <a:t>변화 준 점 </a:t>
            </a:r>
            <a:r>
              <a:rPr lang="en-US" altLang="ko-KR" b="0" dirty="0">
                <a:solidFill>
                  <a:schemeClr val="bg1"/>
                </a:solidFill>
              </a:rPr>
              <a:t>:</a:t>
            </a:r>
            <a:r>
              <a:rPr lang="ko-KR" altLang="en-US" b="0" dirty="0">
                <a:solidFill>
                  <a:schemeClr val="bg1"/>
                </a:solidFill>
              </a:rPr>
              <a:t> 오렌지가 정말 감귤의 대체과일</a:t>
            </a:r>
            <a:r>
              <a:rPr lang="en-US" altLang="ko-KR" b="0" dirty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ko-KR" altLang="en-US" b="0" dirty="0">
                <a:solidFill>
                  <a:schemeClr val="bg1"/>
                </a:solidFill>
              </a:rPr>
              <a:t>감귤의 주 판매시기의 경합 과일들이 영향을 파악하자</a:t>
            </a:r>
            <a:r>
              <a:rPr lang="en-US" altLang="ko-KR" b="0" dirty="0">
                <a:solidFill>
                  <a:schemeClr val="bg1"/>
                </a:solidFill>
              </a:rPr>
              <a:t>!</a:t>
            </a:r>
          </a:p>
          <a:p>
            <a:pPr algn="ctr"/>
            <a:r>
              <a:rPr lang="ko-KR" altLang="en-US" b="0" dirty="0">
                <a:solidFill>
                  <a:schemeClr val="bg1"/>
                </a:solidFill>
              </a:rPr>
              <a:t>감귤 도매가격 </a:t>
            </a:r>
            <a:r>
              <a:rPr lang="en-US" altLang="ko-KR" b="0" dirty="0">
                <a:solidFill>
                  <a:schemeClr val="bg1"/>
                </a:solidFill>
              </a:rPr>
              <a:t>+</a:t>
            </a:r>
            <a:r>
              <a:rPr lang="ko-KR" altLang="en-US" b="0" dirty="0">
                <a:solidFill>
                  <a:schemeClr val="bg1"/>
                </a:solidFill>
              </a:rPr>
              <a:t> </a:t>
            </a:r>
            <a:r>
              <a:rPr lang="en-US" altLang="ko-KR" b="0" dirty="0">
                <a:solidFill>
                  <a:schemeClr val="bg1"/>
                </a:solidFill>
              </a:rPr>
              <a:t>(</a:t>
            </a:r>
            <a:r>
              <a:rPr lang="ko-KR" altLang="en-US" b="0" dirty="0">
                <a:solidFill>
                  <a:schemeClr val="bg1"/>
                </a:solidFill>
              </a:rPr>
              <a:t>경합 과일들 도매가격</a:t>
            </a:r>
            <a:r>
              <a:rPr lang="en-US" altLang="ko-KR" b="0" dirty="0">
                <a:solidFill>
                  <a:schemeClr val="bg1"/>
                </a:solidFill>
              </a:rPr>
              <a:t>)</a:t>
            </a:r>
            <a:r>
              <a:rPr lang="ko-KR" altLang="en-US" b="0" dirty="0">
                <a:solidFill>
                  <a:schemeClr val="bg1"/>
                </a:solidFill>
              </a:rPr>
              <a:t> </a:t>
            </a:r>
            <a:r>
              <a:rPr lang="en-US" altLang="ko-KR" b="0" dirty="0">
                <a:solidFill>
                  <a:schemeClr val="bg1"/>
                </a:solidFill>
              </a:rPr>
              <a:t>+</a:t>
            </a:r>
            <a:r>
              <a:rPr lang="ko-KR" altLang="en-US" b="0" dirty="0">
                <a:solidFill>
                  <a:schemeClr val="bg1"/>
                </a:solidFill>
              </a:rPr>
              <a:t> </a:t>
            </a:r>
            <a:r>
              <a:rPr lang="en-US" altLang="ko-KR" b="0" dirty="0">
                <a:solidFill>
                  <a:schemeClr val="bg1"/>
                </a:solidFill>
              </a:rPr>
              <a:t>1</a:t>
            </a:r>
            <a:r>
              <a:rPr lang="ko-KR" altLang="en-US" b="0" dirty="0">
                <a:solidFill>
                  <a:schemeClr val="bg1"/>
                </a:solidFill>
              </a:rPr>
              <a:t>인당 가처분소득 </a:t>
            </a:r>
            <a:r>
              <a:rPr lang="en-US" altLang="ko-KR" b="0" dirty="0">
                <a:solidFill>
                  <a:schemeClr val="bg1"/>
                </a:solidFill>
              </a:rPr>
              <a:t>+</a:t>
            </a:r>
            <a:r>
              <a:rPr lang="ko-KR" altLang="en-US" b="0" dirty="0">
                <a:solidFill>
                  <a:schemeClr val="bg1"/>
                </a:solidFill>
              </a:rPr>
              <a:t> 수입과일 소비량 </a:t>
            </a:r>
            <a:endParaRPr lang="en-US" altLang="ko-KR" b="0" dirty="0">
              <a:solidFill>
                <a:schemeClr val="bg1"/>
              </a:solidFill>
            </a:endParaRPr>
          </a:p>
          <a:p>
            <a:pPr algn="ctr"/>
            <a:r>
              <a:rPr lang="en-US" altLang="ko-KR" b="0" dirty="0">
                <a:solidFill>
                  <a:schemeClr val="bg1"/>
                </a:solidFill>
              </a:rPr>
              <a:t>+</a:t>
            </a:r>
            <a:r>
              <a:rPr lang="ko-KR" altLang="en-US" b="0" dirty="0">
                <a:solidFill>
                  <a:schemeClr val="bg1"/>
                </a:solidFill>
              </a:rPr>
              <a:t> </a:t>
            </a:r>
            <a:r>
              <a:rPr lang="en-US" altLang="ko-KR" b="0" dirty="0">
                <a:solidFill>
                  <a:schemeClr val="bg1"/>
                </a:solidFill>
              </a:rPr>
              <a:t>1</a:t>
            </a:r>
            <a:r>
              <a:rPr lang="ko-KR" altLang="en-US" b="0" dirty="0">
                <a:solidFill>
                  <a:schemeClr val="bg1"/>
                </a:solidFill>
              </a:rPr>
              <a:t>인 가구 비율 </a:t>
            </a:r>
            <a:r>
              <a:rPr lang="en-US" altLang="ko-KR" b="0" dirty="0">
                <a:solidFill>
                  <a:schemeClr val="bg1"/>
                </a:solidFill>
              </a:rPr>
              <a:t>+</a:t>
            </a:r>
            <a:r>
              <a:rPr lang="ko-KR" altLang="en-US" b="0" dirty="0">
                <a:solidFill>
                  <a:schemeClr val="bg1"/>
                </a:solidFill>
              </a:rPr>
              <a:t> 등등</a:t>
            </a:r>
            <a:r>
              <a:rPr lang="en-US" altLang="ko-KR" b="0" dirty="0">
                <a:solidFill>
                  <a:schemeClr val="bg1"/>
                </a:solidFill>
              </a:rPr>
              <a:t>…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119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848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200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VIF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Variation Inflation Factor</a:t>
            </a:r>
            <a:r>
              <a:rPr lang="ko-KR" altLang="en-US" dirty="0"/>
              <a:t>의 약자로</a:t>
            </a:r>
            <a:endParaRPr lang="en-US" altLang="ko-KR" dirty="0"/>
          </a:p>
          <a:p>
            <a:r>
              <a:rPr lang="ko-KR" altLang="en-US" dirty="0"/>
              <a:t>다중 공선성을 확인하는 절차</a:t>
            </a:r>
            <a:endParaRPr lang="en-US" altLang="ko-KR" dirty="0"/>
          </a:p>
          <a:p>
            <a:r>
              <a:rPr lang="ko-KR" altLang="en-US" dirty="0"/>
              <a:t>한글로는 </a:t>
            </a:r>
            <a:r>
              <a:rPr lang="en-US" altLang="ko-KR" dirty="0"/>
              <a:t>'</a:t>
            </a:r>
            <a:r>
              <a:rPr lang="ko-KR" altLang="en-US" dirty="0"/>
              <a:t>분산 확대 인자</a:t>
            </a:r>
            <a:r>
              <a:rPr lang="en-US" altLang="ko-KR" dirty="0"/>
              <a:t>' </a:t>
            </a:r>
            <a:r>
              <a:rPr lang="ko-KR" altLang="en-US" dirty="0"/>
              <a:t>또는 </a:t>
            </a:r>
            <a:endParaRPr lang="en-US" altLang="ko-KR" dirty="0"/>
          </a:p>
          <a:p>
            <a:r>
              <a:rPr lang="en-US" altLang="ko-KR" dirty="0"/>
              <a:t>'</a:t>
            </a:r>
            <a:r>
              <a:rPr lang="ko-KR" altLang="en-US" dirty="0"/>
              <a:t>분산 팽창 계수</a:t>
            </a:r>
            <a:r>
              <a:rPr lang="en-US" altLang="ko-KR" dirty="0"/>
              <a:t>' </a:t>
            </a:r>
            <a:r>
              <a:rPr lang="ko-KR" altLang="en-US" dirty="0"/>
              <a:t>또는 </a:t>
            </a:r>
            <a:endParaRPr lang="en-US" altLang="ko-KR" dirty="0"/>
          </a:p>
          <a:p>
            <a:r>
              <a:rPr lang="en-US" altLang="ko-KR" dirty="0"/>
              <a:t>'</a:t>
            </a:r>
            <a:r>
              <a:rPr lang="ko-KR" altLang="en-US" dirty="0"/>
              <a:t>분산 팽창 요인</a:t>
            </a:r>
            <a:r>
              <a:rPr lang="en-US" altLang="ko-KR" dirty="0"/>
              <a:t>' </a:t>
            </a:r>
            <a:r>
              <a:rPr lang="ko-KR" altLang="en-US" dirty="0"/>
              <a:t>등으로 불린다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RFE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r>
              <a:rPr lang="en-US" altLang="ko-KR" dirty="0">
                <a:hlinkClick r:id="rId3"/>
              </a:rPr>
              <a:t>RFE (recursive feature elimination)</a:t>
            </a:r>
            <a:r>
              <a:rPr lang="ko-KR" altLang="en-US" dirty="0"/>
              <a:t>는 </a:t>
            </a:r>
            <a:r>
              <a:rPr lang="en-US" altLang="ko-KR" dirty="0"/>
              <a:t>Backward </a:t>
            </a:r>
            <a:r>
              <a:rPr lang="ko-KR" altLang="en-US" dirty="0" err="1"/>
              <a:t>방식중</a:t>
            </a:r>
            <a:r>
              <a:rPr lang="ko-KR" altLang="en-US" dirty="0"/>
              <a:t> 하나로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모든 변수를 우선 다 포함시킨 후 반복해서 학습을 진행하면서 </a:t>
            </a:r>
            <a:endParaRPr lang="en-US" altLang="ko-KR" dirty="0"/>
          </a:p>
          <a:p>
            <a:r>
              <a:rPr lang="ko-KR" altLang="en-US" dirty="0"/>
              <a:t>중요도가 낮은 변수를 하나씩 제거하는 방식이다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58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660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R2 Score </a:t>
            </a:r>
            <a:r>
              <a:rPr lang="ko-KR" altLang="en-US" b="1" dirty="0">
                <a:solidFill>
                  <a:schemeClr val="tx1"/>
                </a:solidFill>
              </a:rPr>
              <a:t>란</a:t>
            </a:r>
            <a:r>
              <a:rPr lang="en-US" altLang="ko-KR" b="1" dirty="0">
                <a:solidFill>
                  <a:schemeClr val="tx1"/>
                </a:solidFill>
              </a:rPr>
              <a:t>? </a:t>
            </a:r>
            <a:r>
              <a:rPr lang="en-US" altLang="ko-KR" dirty="0">
                <a:solidFill>
                  <a:schemeClr val="tx1"/>
                </a:solidFill>
              </a:rPr>
              <a:t>R-squared</a:t>
            </a:r>
            <a:r>
              <a:rPr lang="ko-KR" altLang="en-US" dirty="0">
                <a:solidFill>
                  <a:schemeClr val="tx1"/>
                </a:solidFill>
              </a:rPr>
              <a:t>는 연구에 사용된 독립변수가 얼마나 적합한지 판단할 때 사용하는 식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520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043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270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감귤산업의 현 모습입니다</a:t>
            </a:r>
            <a:r>
              <a:rPr lang="en-US" altLang="ko-KR" dirty="0"/>
              <a:t>. </a:t>
            </a:r>
            <a:r>
              <a:rPr lang="ko-KR" altLang="en-US" dirty="0"/>
              <a:t>현재 제주도내 감귤은 과잉생산인가 우려될 정도로 많은 감귤들이 폐기처리 수순을 밟고 있음을 </a:t>
            </a:r>
            <a:r>
              <a:rPr lang="ko-KR" altLang="en-US" dirty="0" err="1"/>
              <a:t>볼수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제주도내 감귤가격이 조금이라도 떨어지면 농촌의 소득에 매우 큰 영향을 끼치며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비상품</a:t>
            </a:r>
            <a:r>
              <a:rPr lang="ko-KR" altLang="en-US" dirty="0"/>
              <a:t> 감귤들이 매우 쌓여 도내에서 폐기되는 </a:t>
            </a:r>
            <a:r>
              <a:rPr lang="ko-KR" altLang="en-US" dirty="0" err="1"/>
              <a:t>감귤량이</a:t>
            </a:r>
            <a:r>
              <a:rPr lang="ko-KR" altLang="en-US" dirty="0"/>
              <a:t> </a:t>
            </a:r>
            <a:r>
              <a:rPr lang="ko-KR" altLang="en-US" dirty="0" err="1"/>
              <a:t>높은것으로</a:t>
            </a:r>
            <a:r>
              <a:rPr lang="ko-KR" altLang="en-US" dirty="0"/>
              <a:t> 확인되었습니다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1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감귤산업의 현 모습입니다</a:t>
            </a:r>
            <a:r>
              <a:rPr lang="en-US" altLang="ko-KR" dirty="0"/>
              <a:t>. </a:t>
            </a:r>
            <a:r>
              <a:rPr lang="ko-KR" altLang="en-US" dirty="0"/>
              <a:t>현재 제주도내 감귤은 과잉생산인가 우려될 정도로 많은 감귤들이 폐기처리 수순을 밟고 있음을 </a:t>
            </a:r>
            <a:r>
              <a:rPr lang="ko-KR" altLang="en-US" dirty="0" err="1"/>
              <a:t>볼수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제주도내 감귤가격이 조금이라도 떨어지면 농촌의 소득에 매우 큰 영향을 끼치며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비상품</a:t>
            </a:r>
            <a:r>
              <a:rPr lang="ko-KR" altLang="en-US" dirty="0"/>
              <a:t> 감귤들이 매우 쌓여 도내에서 폐기되는 </a:t>
            </a:r>
            <a:r>
              <a:rPr lang="ko-KR" altLang="en-US" dirty="0" err="1"/>
              <a:t>감귤량이</a:t>
            </a:r>
            <a:r>
              <a:rPr lang="ko-KR" altLang="en-US" dirty="0"/>
              <a:t> </a:t>
            </a:r>
            <a:r>
              <a:rPr lang="ko-KR" altLang="en-US" dirty="0" err="1"/>
              <a:t>높은것으로</a:t>
            </a:r>
            <a:r>
              <a:rPr lang="ko-KR" altLang="en-US" dirty="0"/>
              <a:t> 확인되었습니다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888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현실은 이렇습니다</a:t>
            </a:r>
            <a:r>
              <a:rPr lang="en-US" altLang="ko-KR" dirty="0"/>
              <a:t>. </a:t>
            </a:r>
            <a:r>
              <a:rPr lang="ko-KR" altLang="en-US" dirty="0"/>
              <a:t>제주도에서 생산되는 감귤은 국내로 유통되는 과정에서 어느정도 안정한 선을 유지하고 있으나 현대인의 식품소비패턴의 변화로 과실소비가 줄어들면서 남아도는 물량이 많아진 것으로 확인되었습니다</a:t>
            </a:r>
            <a:r>
              <a:rPr lang="en-US" altLang="ko-KR" dirty="0"/>
              <a:t>. </a:t>
            </a:r>
            <a:r>
              <a:rPr lang="ko-KR" altLang="en-US" dirty="0"/>
              <a:t>그렇기 때문에 저희는 문제정의를 </a:t>
            </a:r>
            <a:r>
              <a:rPr lang="en-US" altLang="ko-KR" dirty="0"/>
              <a:t>3</a:t>
            </a:r>
            <a:r>
              <a:rPr lang="ko-KR" altLang="en-US" dirty="0"/>
              <a:t>단계과정을 통해서 내리게 되었습니다</a:t>
            </a:r>
            <a:r>
              <a:rPr lang="en-US" altLang="ko-KR" dirty="0"/>
              <a:t>.  </a:t>
            </a:r>
          </a:p>
          <a:p>
            <a:endParaRPr lang="en-US" altLang="ko-KR" dirty="0"/>
          </a:p>
          <a:p>
            <a:r>
              <a:rPr lang="ko-KR" altLang="en-US" dirty="0"/>
              <a:t>국내 안정적인 감귤생산량에 비해</a:t>
            </a:r>
            <a:r>
              <a:rPr lang="en-US" altLang="ko-KR" dirty="0"/>
              <a:t>, </a:t>
            </a:r>
            <a:r>
              <a:rPr lang="ko-KR" altLang="en-US" dirty="0"/>
              <a:t>줄어들고 있는 과실소비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과실생산은 이미 공급에 비해 수요가 많아 비축되는 재고가 쌓임</a:t>
            </a:r>
            <a:endParaRPr lang="en-US" altLang="ko-KR" dirty="0"/>
          </a:p>
          <a:p>
            <a:r>
              <a:rPr lang="ko-KR" altLang="en-US" dirty="0" err="1"/>
              <a:t>감귤산업중</a:t>
            </a:r>
            <a:r>
              <a:rPr lang="ko-KR" altLang="en-US" dirty="0"/>
              <a:t> </a:t>
            </a:r>
            <a:r>
              <a:rPr lang="en-US" altLang="ko-KR" dirty="0"/>
              <a:t>99.8% </a:t>
            </a:r>
            <a:r>
              <a:rPr lang="ko-KR" altLang="en-US" dirty="0"/>
              <a:t>의 비중을 차지하는 제주감귤산업은 앞으로 어떻게 극복해야 하는지에 대해</a:t>
            </a:r>
            <a:r>
              <a:rPr lang="en-US" altLang="ko-KR" dirty="0"/>
              <a:t>, </a:t>
            </a:r>
            <a:r>
              <a:rPr lang="ko-KR" altLang="en-US" dirty="0"/>
              <a:t>생각해보게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526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분석과제에 대한 접근으로 공급량과 소비량을 예측하여 적절한 출하물량 비율을 찾아내는 것을 첫번째 거시적인 목표로 정했습니다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932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분석목적에 따라 감귤생산량과 현대인의 과실소비패턴을 분석하기로 하였습니다</a:t>
            </a:r>
            <a:r>
              <a:rPr lang="en-US" altLang="ko-KR" dirty="0"/>
              <a:t>. </a:t>
            </a:r>
            <a:r>
              <a:rPr lang="ko-KR" altLang="en-US" dirty="0"/>
              <a:t>농업전수조사자료를 기반으로 기상청자료를 이용하여 공급 예상모형을 만들고</a:t>
            </a:r>
            <a:endParaRPr lang="en-US" altLang="ko-KR" dirty="0"/>
          </a:p>
          <a:p>
            <a:r>
              <a:rPr lang="ko-KR" altLang="en-US" dirty="0"/>
              <a:t>농식품부 조사자료를 통계청자료와 함께 분석하여 수요예상 모형을 만든다면 </a:t>
            </a:r>
            <a:r>
              <a:rPr lang="en-US" altLang="ko-KR" dirty="0"/>
              <a:t>, </a:t>
            </a:r>
            <a:r>
              <a:rPr lang="ko-KR" altLang="en-US" dirty="0"/>
              <a:t>감귤소비패턴에 따른 </a:t>
            </a:r>
            <a:r>
              <a:rPr lang="ko-KR" altLang="en-US" dirty="0" err="1"/>
              <a:t>감귤출하량과</a:t>
            </a:r>
            <a:r>
              <a:rPr lang="ko-KR" altLang="en-US" dirty="0"/>
              <a:t> 감귤소비량의 추이분석을 </a:t>
            </a:r>
            <a:r>
              <a:rPr lang="ko-KR" altLang="en-US" dirty="0" err="1"/>
              <a:t>할수</a:t>
            </a:r>
            <a:r>
              <a:rPr lang="ko-KR" altLang="en-US" dirty="0"/>
              <a:t> 있겠다고 생각했습니다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358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저희의 분석데이터에 대한 설명을 드리겠습니다</a:t>
            </a:r>
            <a:r>
              <a:rPr lang="en-US" altLang="ko-KR" dirty="0"/>
              <a:t>. </a:t>
            </a:r>
            <a:r>
              <a:rPr lang="ko-KR" altLang="en-US" dirty="0"/>
              <a:t>농업전수조사 중에서 감귤산업데이터를 뽑아내고</a:t>
            </a:r>
            <a:r>
              <a:rPr lang="en-US" altLang="ko-KR" dirty="0"/>
              <a:t>, </a:t>
            </a:r>
            <a:r>
              <a:rPr lang="ko-KR" altLang="en-US" dirty="0"/>
              <a:t>제주도감귤출하연합회의 통계자료를 이용하여 </a:t>
            </a:r>
            <a:r>
              <a:rPr lang="en-US" altLang="ko-KR" dirty="0"/>
              <a:t>1970</a:t>
            </a:r>
            <a:r>
              <a:rPr lang="ko-KR" altLang="en-US" dirty="0"/>
              <a:t>년부터 감귤생산량을 확인하였고 </a:t>
            </a:r>
            <a:r>
              <a:rPr lang="ko-KR" altLang="en-US" dirty="0" err="1"/>
              <a:t>품종별</a:t>
            </a:r>
            <a:r>
              <a:rPr lang="ko-KR" altLang="en-US" dirty="0"/>
              <a:t> 생산량의 비율을 확인후 기타 데이터들을 분석하였습니다</a:t>
            </a:r>
            <a:r>
              <a:rPr lang="en-US" altLang="ko-KR" dirty="0"/>
              <a:t>. </a:t>
            </a:r>
            <a:r>
              <a:rPr lang="ko-KR" altLang="en-US" dirty="0"/>
              <a:t>감귤재배에 영향이 있는 기후데이터들을 독립변수로 </a:t>
            </a:r>
            <a:r>
              <a:rPr lang="ko-KR" altLang="en-US" dirty="0" err="1"/>
              <a:t>뽑기위해</a:t>
            </a:r>
            <a:r>
              <a:rPr lang="ko-KR" altLang="en-US" dirty="0"/>
              <a:t> 과거 기상청 통계자료를 사용하였고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23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28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8640" y="2881127"/>
            <a:ext cx="6300123" cy="2123658"/>
          </a:xfrm>
          <a:prstGeom prst="rect">
            <a:avLst/>
          </a:prstGeom>
          <a:solidFill>
            <a:schemeClr val="bg1">
              <a:alpha val="38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accent2">
                <a:alpha val="89000"/>
              </a:schemeClr>
            </a:outerShdw>
            <a:softEdge rad="35560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미래를 예측하라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B3B6AF-8421-485F-9D57-999F0CC4FF3C}"/>
              </a:ext>
            </a:extLst>
          </p:cNvPr>
          <p:cNvSpPr/>
          <p:nvPr/>
        </p:nvSpPr>
        <p:spPr>
          <a:xfrm>
            <a:off x="-536713" y="109330"/>
            <a:ext cx="536713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308DD-45E0-4DD1-A76C-4DB41F755972}"/>
              </a:ext>
            </a:extLst>
          </p:cNvPr>
          <p:cNvSpPr/>
          <p:nvPr/>
        </p:nvSpPr>
        <p:spPr>
          <a:xfrm>
            <a:off x="12211115" y="99391"/>
            <a:ext cx="536713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박수소리">
            <a:hlinkClick r:id="" action="ppaction://media"/>
            <a:extLst>
              <a:ext uri="{FF2B5EF4-FFF2-40B4-BE49-F238E27FC236}">
                <a16:creationId xmlns:a16="http://schemas.microsoft.com/office/drawing/2014/main" id="{D03CDF6E-1517-4956-853A-657F4AB3E9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08634" y="2020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90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1.03334 -0.0187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1.05261 0.0013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3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1192035"/>
            <a:ext cx="5305570" cy="5469732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819334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819334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067982" y="525307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1153911" y="6404380"/>
            <a:ext cx="2265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ln>
                  <a:solidFill>
                    <a:schemeClr val="bg1">
                      <a:alpha val="7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제주감귤출하연합회</a:t>
            </a:r>
            <a:endParaRPr lang="en-US" altLang="ko-KR" sz="1050" dirty="0">
              <a:ln>
                <a:solidFill>
                  <a:schemeClr val="bg1">
                    <a:alpha val="7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9604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1192730"/>
            <a:ext cx="5305570" cy="5469732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4706E65-F892-40EC-8687-275A506DAD49}"/>
              </a:ext>
            </a:extLst>
          </p:cNvPr>
          <p:cNvSpPr txBox="1"/>
          <p:nvPr/>
        </p:nvSpPr>
        <p:spPr>
          <a:xfrm>
            <a:off x="685137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소비산업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02" y="2451381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CEC95F-0242-4F0F-BDEB-35CC0879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67" y="2353116"/>
            <a:ext cx="2297649" cy="1723959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41302"/>
              </p:ext>
            </p:extLst>
          </p:nvPr>
        </p:nvGraphicFramePr>
        <p:xfrm>
          <a:off x="862445" y="4295925"/>
          <a:ext cx="4291446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기후 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전국 감귤생산량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평균기온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일조량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감귤류 </a:t>
                      </a:r>
                      <a:r>
                        <a:rPr lang="ko-KR" altLang="en-US" sz="1500" dirty="0" err="1"/>
                        <a:t>품종별</a:t>
                      </a:r>
                      <a:r>
                        <a:rPr lang="ko-KR" altLang="en-US" sz="1500" dirty="0"/>
                        <a:t> 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재배면적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풍속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단수면적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PHU(</a:t>
                      </a:r>
                      <a:r>
                        <a:rPr lang="ko-KR" altLang="en-US" sz="1500" dirty="0"/>
                        <a:t>과실 생장온도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CAAE294-A163-4E2C-93E8-75A67D99817E}"/>
              </a:ext>
            </a:extLst>
          </p:cNvPr>
          <p:cNvSpPr txBox="1"/>
          <p:nvPr/>
        </p:nvSpPr>
        <p:spPr>
          <a:xfrm>
            <a:off x="1135550" y="6195250"/>
            <a:ext cx="3685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기상청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562389"/>
              </p:ext>
            </p:extLst>
          </p:nvPr>
        </p:nvGraphicFramePr>
        <p:xfrm>
          <a:off x="7477006" y="4163250"/>
          <a:ext cx="3598236" cy="2032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감귤소비량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가처분소득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도매가격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생산자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소매가격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소비자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경합과일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인가구비율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수입개방화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5E511C3-AE49-4A2E-9B80-EEFCB2A96043}"/>
              </a:ext>
            </a:extLst>
          </p:cNvPr>
          <p:cNvSpPr txBox="1"/>
          <p:nvPr/>
        </p:nvSpPr>
        <p:spPr>
          <a:xfrm>
            <a:off x="7527119" y="6237989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통계청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856718-C817-49F1-8091-97347395F522}"/>
              </a:ext>
            </a:extLst>
          </p:cNvPr>
          <p:cNvSpPr txBox="1"/>
          <p:nvPr/>
        </p:nvSpPr>
        <p:spPr>
          <a:xfrm>
            <a:off x="371356" y="111448"/>
            <a:ext cx="3048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EAE0D9-3AEE-47DD-9420-F2201A9DC960}"/>
              </a:ext>
            </a:extLst>
          </p:cNvPr>
          <p:cNvSpPr txBox="1"/>
          <p:nvPr/>
        </p:nvSpPr>
        <p:spPr>
          <a:xfrm>
            <a:off x="2402798" y="303883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Target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2781480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DB8093A-1E1A-45C0-B775-D6A81A7542A5}"/>
              </a:ext>
            </a:extLst>
          </p:cNvPr>
          <p:cNvSpPr/>
          <p:nvPr/>
        </p:nvSpPr>
        <p:spPr>
          <a:xfrm>
            <a:off x="8272397" y="3315280"/>
            <a:ext cx="2808685" cy="2513440"/>
          </a:xfrm>
          <a:custGeom>
            <a:avLst/>
            <a:gdLst>
              <a:gd name="connsiteX0" fmla="*/ 0 w 1825640"/>
              <a:gd name="connsiteY0" fmla="*/ 1600620 h 2513440"/>
              <a:gd name="connsiteX1" fmla="*/ 539541 w 1825640"/>
              <a:gd name="connsiteY1" fmla="*/ 1600620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379617 w 1825640"/>
              <a:gd name="connsiteY4" fmla="*/ 1590229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493917 w 1825640"/>
              <a:gd name="connsiteY4" fmla="*/ 1569448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5640" h="2513440">
                <a:moveTo>
                  <a:pt x="0" y="1600620"/>
                </a:moveTo>
                <a:lnTo>
                  <a:pt x="394069" y="1548666"/>
                </a:lnTo>
                <a:lnTo>
                  <a:pt x="539541" y="0"/>
                </a:lnTo>
                <a:lnTo>
                  <a:pt x="1286099" y="0"/>
                </a:lnTo>
                <a:lnTo>
                  <a:pt x="1493917" y="1569448"/>
                </a:lnTo>
                <a:lnTo>
                  <a:pt x="1825640" y="1600620"/>
                </a:lnTo>
                <a:lnTo>
                  <a:pt x="912820" y="2513440"/>
                </a:lnTo>
                <a:lnTo>
                  <a:pt x="0" y="1600620"/>
                </a:lnTo>
                <a:close/>
              </a:path>
            </a:pathLst>
          </a:custGeom>
          <a:gradFill flip="none" rotWithShape="1">
            <a:gsLst>
              <a:gs pos="62000">
                <a:srgbClr val="F2BC9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42931DC-45BD-455D-802A-E130DAF94596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A9C8C6-DDDB-4CD2-8445-4FAB9C6471CD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5A0E7-2409-4C83-8EF6-6CAB4D849F58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713210-36C8-44AD-8C04-D00999AEDB9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3579D19-74F9-4407-8DD8-F9B07306E31B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0077AE-6963-4769-BB6F-52822DE1DB49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F655B4C-350C-4443-B8C6-BC6CFC2027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328684"/>
                <a:chOff x="1738086" y="305207"/>
                <a:chExt cx="6270343" cy="13286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D7C1AE2-FBE0-4C8D-8E42-2A4447AC1CDF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분석배경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C3CCB6-8195-40C6-96B2-3B28DC9E896D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현재 제주감귤산업의 안정적인 미래를 위해서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  <a:p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소비패턴을 분석해서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,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출하량과 소비량의 적정한 비율을 찾는다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.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 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791B941-E9EE-4876-90F7-E09204190268}"/>
              </a:ext>
            </a:extLst>
          </p:cNvPr>
          <p:cNvGrpSpPr/>
          <p:nvPr/>
        </p:nvGrpSpPr>
        <p:grpSpPr>
          <a:xfrm rot="16200000">
            <a:off x="5206895" y="3020623"/>
            <a:ext cx="1674102" cy="2176798"/>
            <a:chOff x="9180279" y="3972933"/>
            <a:chExt cx="827314" cy="1251642"/>
          </a:xfrm>
        </p:grpSpPr>
        <p:sp>
          <p:nvSpPr>
            <p:cNvPr id="116" name="아래쪽 화살표 94">
              <a:extLst>
                <a:ext uri="{FF2B5EF4-FFF2-40B4-BE49-F238E27FC236}">
                  <a16:creationId xmlns:a16="http://schemas.microsoft.com/office/drawing/2014/main" id="{BEBCB02E-88AA-46F3-937D-F36F65FFA052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FF64638-811F-46A2-B146-4DB07B75E23A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16902-D959-4A1D-8CC0-F86D086FDE56}"/>
              </a:ext>
            </a:extLst>
          </p:cNvPr>
          <p:cNvGrpSpPr/>
          <p:nvPr/>
        </p:nvGrpSpPr>
        <p:grpSpPr>
          <a:xfrm>
            <a:off x="1471374" y="2571758"/>
            <a:ext cx="3079844" cy="3745914"/>
            <a:chOff x="1471374" y="2571758"/>
            <a:chExt cx="3079844" cy="374591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C8EA3A0-C114-4977-B614-B9FBA29DB2D7}"/>
                </a:ext>
              </a:extLst>
            </p:cNvPr>
            <p:cNvGrpSpPr/>
            <p:nvPr/>
          </p:nvGrpSpPr>
          <p:grpSpPr>
            <a:xfrm>
              <a:off x="1471374" y="2571758"/>
              <a:ext cx="3079844" cy="791023"/>
              <a:chOff x="7362361" y="1673663"/>
              <a:chExt cx="2376725" cy="61467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6E04F8AF-D0DF-4747-8411-777F61742426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2FD702F-700F-4F78-B685-06814DA9D756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8" cy="40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생산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8DD8CEC-AD11-4722-B255-D2B5F69F0DB3}"/>
                </a:ext>
              </a:extLst>
            </p:cNvPr>
            <p:cNvGrpSpPr/>
            <p:nvPr/>
          </p:nvGrpSpPr>
          <p:grpSpPr>
            <a:xfrm>
              <a:off x="1471374" y="3423951"/>
              <a:ext cx="3079844" cy="791023"/>
              <a:chOff x="7362361" y="1673663"/>
              <a:chExt cx="2376725" cy="61467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C4A3692-B984-4780-954A-2560D56AED7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E9509A-10D9-4425-B627-7A12AEBF696C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9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9A6D2B7-B1E1-405D-9FCE-3207A7411BF0}"/>
                </a:ext>
              </a:extLst>
            </p:cNvPr>
            <p:cNvGrpSpPr/>
            <p:nvPr/>
          </p:nvGrpSpPr>
          <p:grpSpPr>
            <a:xfrm>
              <a:off x="1471374" y="4711916"/>
              <a:ext cx="3079844" cy="791023"/>
              <a:chOff x="7362361" y="1673663"/>
              <a:chExt cx="2376725" cy="61467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30C9C0-19A6-4FB9-A19A-E1AF697311A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A6C795-2184-49C2-9828-6AA182AD0D1F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국내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650CE5E2-3E32-4C3F-BF23-403EB04B02EB}"/>
                </a:ext>
              </a:extLst>
            </p:cNvPr>
            <p:cNvSpPr/>
            <p:nvPr/>
          </p:nvSpPr>
          <p:spPr>
            <a:xfrm>
              <a:off x="2828161" y="4251717"/>
              <a:ext cx="413803" cy="404779"/>
            </a:xfrm>
            <a:prstGeom prst="plus">
              <a:avLst>
                <a:gd name="adj" fmla="val 37784"/>
              </a:avLst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D96DC86-AC51-4AA3-85F0-316A9650B06F}"/>
                </a:ext>
              </a:extLst>
            </p:cNvPr>
            <p:cNvGrpSpPr/>
            <p:nvPr/>
          </p:nvGrpSpPr>
          <p:grpSpPr>
            <a:xfrm>
              <a:off x="1471374" y="5526649"/>
              <a:ext cx="3079844" cy="791023"/>
              <a:chOff x="7362361" y="1673663"/>
              <a:chExt cx="2376725" cy="614678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D1B76C9-3A55-4DFE-951F-5F561FC5BFF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E84EFD-7050-49CF-824F-886655BBC858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수입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5AC5F8F-D46A-458E-B1B3-D68B0F907742}"/>
                </a:ext>
              </a:extLst>
            </p:cNvPr>
            <p:cNvCxnSpPr/>
            <p:nvPr/>
          </p:nvCxnSpPr>
          <p:spPr>
            <a:xfrm>
              <a:off x="2094342" y="3179618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AB77195-DE9A-48B5-BBB4-E42179582651}"/>
                </a:ext>
              </a:extLst>
            </p:cNvPr>
            <p:cNvCxnSpPr/>
            <p:nvPr/>
          </p:nvCxnSpPr>
          <p:spPr>
            <a:xfrm>
              <a:off x="2094342" y="4028209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C823346-9FFD-43B2-9110-8AA5F47D906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613756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D60E589-5CAF-4BBD-AA0C-96C68506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532707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F427D8-9540-4B69-8D22-189FCCD4FF69}"/>
              </a:ext>
            </a:extLst>
          </p:cNvPr>
          <p:cNvGrpSpPr/>
          <p:nvPr/>
        </p:nvGrpSpPr>
        <p:grpSpPr>
          <a:xfrm>
            <a:off x="7284026" y="1891721"/>
            <a:ext cx="4322619" cy="980119"/>
            <a:chOff x="7284026" y="1891721"/>
            <a:chExt cx="4322619" cy="980119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DC989F2-8008-44FD-A995-46D9B4B3F9FC}"/>
                </a:ext>
              </a:extLst>
            </p:cNvPr>
            <p:cNvGrpSpPr/>
            <p:nvPr/>
          </p:nvGrpSpPr>
          <p:grpSpPr>
            <a:xfrm>
              <a:off x="7284026" y="2296323"/>
              <a:ext cx="4322619" cy="575517"/>
              <a:chOff x="7249900" y="1688176"/>
              <a:chExt cx="2489186" cy="60016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27C62EED-AF03-4652-B6DD-CA612CAF2670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C15452-2C30-41CC-AC28-57E570240C7D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A68313-0000-4767-8D44-37912F89CD71}"/>
                </a:ext>
              </a:extLst>
            </p:cNvPr>
            <p:cNvSpPr/>
            <p:nvPr/>
          </p:nvSpPr>
          <p:spPr>
            <a:xfrm>
              <a:off x="8068840" y="1891721"/>
              <a:ext cx="301224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예측결과</a:t>
              </a:r>
              <a:endPara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9B789-558D-401D-852F-7056729ADC28}"/>
              </a:ext>
            </a:extLst>
          </p:cNvPr>
          <p:cNvSpPr/>
          <p:nvPr/>
        </p:nvSpPr>
        <p:spPr>
          <a:xfrm>
            <a:off x="7521343" y="2920239"/>
            <a:ext cx="43107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cap="none" spc="0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4800" b="1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소비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A126F-324B-4D7B-8064-7555D0BBF871}"/>
              </a:ext>
            </a:extLst>
          </p:cNvPr>
          <p:cNvSpPr/>
          <p:nvPr/>
        </p:nvSpPr>
        <p:spPr>
          <a:xfrm>
            <a:off x="6609523" y="5828720"/>
            <a:ext cx="55824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미래 예측 시나리오</a:t>
            </a:r>
            <a:endParaRPr lang="en-US" altLang="ko-KR" sz="4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84964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511573" y="2931734"/>
            <a:ext cx="2262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  <a:ea typeface="Giddyup Std" charset="0"/>
                <a:cs typeface="Giddyup Std" charset="0"/>
              </a:rPr>
              <a:t>데이터</a:t>
            </a:r>
            <a:endParaRPr kumimoji="1"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  <a:ea typeface="Giddyup Std" charset="0"/>
              <a:cs typeface="Giddyup Std" charset="0"/>
            </a:endParaRPr>
          </a:p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시각화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891AC-485C-4A0E-9FC9-01BF2D93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0" y="1900150"/>
            <a:ext cx="8230813" cy="40790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539566" y="2123268"/>
            <a:ext cx="3389361" cy="3564609"/>
            <a:chOff x="9616513" y="2782955"/>
            <a:chExt cx="2326278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616513" y="2782955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46850" y="301634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2002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 이후로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감귤의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과잉생산 문제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생산량 </a:t>
              </a:r>
              <a:r>
                <a:rPr lang="ko-KR" altLang="en-US" sz="2800" b="1" dirty="0" err="1">
                  <a:solidFill>
                    <a:schemeClr val="bg1"/>
                  </a:solidFill>
                </a:rPr>
                <a:t>큰폭하락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재배면적 정체상태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4924265" y="4268173"/>
            <a:ext cx="2438096" cy="839173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F6AB-EEC7-453C-804C-D0266713B72F}"/>
              </a:ext>
            </a:extLst>
          </p:cNvPr>
          <p:cNvSpPr/>
          <p:nvPr/>
        </p:nvSpPr>
        <p:spPr>
          <a:xfrm>
            <a:off x="5289890" y="1350745"/>
            <a:ext cx="67024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감귤산업은 생산량 안정시기</a:t>
            </a:r>
            <a:endParaRPr lang="en-US" altLang="ko-KR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0F84A0-9A10-416F-A489-2CB62DB1DB44}"/>
              </a:ext>
            </a:extLst>
          </p:cNvPr>
          <p:cNvSpPr/>
          <p:nvPr/>
        </p:nvSpPr>
        <p:spPr>
          <a:xfrm>
            <a:off x="1729050" y="5995997"/>
            <a:ext cx="47836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품종개발</a:t>
            </a:r>
            <a:r>
              <a:rPr lang="en-US" altLang="ko-K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기술의 발달</a:t>
            </a:r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DD0C2-F465-4DD5-B247-4DC9A833F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68"/>
          <a:stretch/>
        </p:blipFill>
        <p:spPr>
          <a:xfrm>
            <a:off x="1071382" y="1824048"/>
            <a:ext cx="6013016" cy="40938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574144" y="5993009"/>
            <a:ext cx="4875053" cy="954107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년당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평균기온 </a:t>
            </a:r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0.2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도 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상승중</a:t>
            </a:r>
            <a:endParaRPr lang="en-US" altLang="ko-KR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7924551" y="3246404"/>
            <a:ext cx="3389362" cy="3564609"/>
            <a:chOff x="9536175" y="3048496"/>
            <a:chExt cx="2326279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536175" y="3048496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77204" y="334508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2100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대한민국 전체에서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 생산 가능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제주만의 비중은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차차 감소할 예정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563FA5-A3B2-4229-B66F-FDBEE360643B}"/>
              </a:ext>
            </a:extLst>
          </p:cNvPr>
          <p:cNvGrpSpPr/>
          <p:nvPr/>
        </p:nvGrpSpPr>
        <p:grpSpPr>
          <a:xfrm>
            <a:off x="224017" y="1824048"/>
            <a:ext cx="7339661" cy="4109408"/>
            <a:chOff x="224017" y="2049486"/>
            <a:chExt cx="7211635" cy="38839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ABC5C0-C4FF-46E1-98FB-C9C77A82F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220"/>
            <a:stretch/>
          </p:blipFill>
          <p:spPr>
            <a:xfrm>
              <a:off x="587691" y="4660505"/>
              <a:ext cx="6847961" cy="1272951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619366C-197A-4B4C-918F-783DFF03E004}"/>
                </a:ext>
              </a:extLst>
            </p:cNvPr>
            <p:cNvGrpSpPr/>
            <p:nvPr/>
          </p:nvGrpSpPr>
          <p:grpSpPr>
            <a:xfrm>
              <a:off x="224017" y="2049486"/>
              <a:ext cx="6615147" cy="2839723"/>
              <a:chOff x="224017" y="2049486"/>
              <a:chExt cx="6615147" cy="283972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14857AD-7056-43BB-BABA-6CCCCD8377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084"/>
              <a:stretch/>
            </p:blipFill>
            <p:spPr>
              <a:xfrm>
                <a:off x="963129" y="2049486"/>
                <a:ext cx="5876035" cy="2839723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D268DAB-CB90-428A-B4E2-F270B739A716}"/>
                  </a:ext>
                </a:extLst>
              </p:cNvPr>
              <p:cNvGrpSpPr/>
              <p:nvPr/>
            </p:nvGrpSpPr>
            <p:grpSpPr>
              <a:xfrm>
                <a:off x="224017" y="3788276"/>
                <a:ext cx="1092598" cy="487083"/>
                <a:chOff x="507390" y="4360242"/>
                <a:chExt cx="1092598" cy="542634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33860E9B-BEEF-4CC2-B995-E50C42E30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4342" r="91443" b="24350"/>
                <a:stretch/>
              </p:blipFill>
              <p:spPr>
                <a:xfrm>
                  <a:off x="507390" y="4360242"/>
                  <a:ext cx="251398" cy="313916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02B25B69-8E44-4D97-8D28-C4F84BBB92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2449" t="32858" r="38994" b="22472"/>
                <a:stretch/>
              </p:blipFill>
              <p:spPr>
                <a:xfrm>
                  <a:off x="542795" y="4674157"/>
                  <a:ext cx="251398" cy="228719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BFF991-477D-472E-9C09-485F03A554EC}"/>
                    </a:ext>
                  </a:extLst>
                </p:cNvPr>
                <p:cNvSpPr txBox="1"/>
                <p:nvPr/>
              </p:nvSpPr>
              <p:spPr>
                <a:xfrm>
                  <a:off x="663500" y="4454636"/>
                  <a:ext cx="936488" cy="445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/>
                    <a:t>2061~2100</a:t>
                  </a:r>
                </a:p>
                <a:p>
                  <a:r>
                    <a:rPr lang="en-US" altLang="ko-KR" sz="1000" dirty="0"/>
                    <a:t>2021~2060</a:t>
                  </a:r>
                  <a:endParaRPr lang="ko-KR" altLang="en-US" sz="1000" dirty="0"/>
                </a:p>
              </p:txBody>
            </p:sp>
          </p:grp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FDF5134-9582-44F0-918B-87B3A8576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04" y="167023"/>
            <a:ext cx="5117591" cy="2998664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 rot="17898290">
            <a:off x="7220473" y="1691772"/>
            <a:ext cx="1343142" cy="715368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2CA1725-8FE9-4A5C-88CB-6740EA8022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972886" y="2516727"/>
            <a:ext cx="389475" cy="43400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2E5234D-9444-4491-B73F-C6D5D6793B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180616" y="1054727"/>
            <a:ext cx="389475" cy="43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97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가공량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분석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감귤 </a:t>
            </a:r>
            <a:r>
              <a:rPr lang="ko-KR" altLang="en-US" dirty="0" err="1"/>
              <a:t>가공량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B06DD24-1181-45EA-8F3B-1089CBBDB172}"/>
              </a:ext>
            </a:extLst>
          </p:cNvPr>
          <p:cNvSpPr/>
          <p:nvPr/>
        </p:nvSpPr>
        <p:spPr>
          <a:xfrm>
            <a:off x="7149711" y="4164905"/>
            <a:ext cx="4549696" cy="241207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110000"/>
                  <a:satMod val="105000"/>
                  <a:tint val="67000"/>
                </a:schemeClr>
              </a:gs>
              <a:gs pos="50000">
                <a:schemeClr val="accent4">
                  <a:lumMod val="105000"/>
                  <a:satMod val="103000"/>
                  <a:tint val="73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  <a:alpha val="19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err="1"/>
              <a:t>도외출하량은</a:t>
            </a:r>
            <a:r>
              <a:rPr lang="ko-KR" altLang="en-US" sz="2400" dirty="0"/>
              <a:t> </a:t>
            </a:r>
            <a:r>
              <a:rPr lang="en-US" altLang="ko-KR" sz="2400" dirty="0"/>
              <a:t>2015</a:t>
            </a:r>
            <a:r>
              <a:rPr lang="ko-KR" altLang="en-US" sz="2400" dirty="0"/>
              <a:t>년 이후</a:t>
            </a:r>
            <a:endParaRPr lang="en-US" altLang="ko-KR" sz="2400" dirty="0"/>
          </a:p>
          <a:p>
            <a:pPr algn="ctr"/>
            <a:r>
              <a:rPr lang="ko-KR" altLang="en-US" sz="2000" dirty="0"/>
              <a:t>상품출하 기준에 따라</a:t>
            </a:r>
            <a:endParaRPr lang="en-US" altLang="ko-KR" sz="2000" dirty="0"/>
          </a:p>
          <a:p>
            <a:pPr algn="ctr"/>
            <a:r>
              <a:rPr lang="ko-KR" altLang="en-US" sz="2000" dirty="0"/>
              <a:t>일정선 유지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400" dirty="0"/>
              <a:t>과실 가공품 수요 감소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389AF6-BF3B-4723-BDE6-86353901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62" y="0"/>
            <a:ext cx="5881440" cy="354410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BF77068-6C26-4704-8E7D-9211E0FF12C8}"/>
              </a:ext>
            </a:extLst>
          </p:cNvPr>
          <p:cNvSpPr/>
          <p:nvPr/>
        </p:nvSpPr>
        <p:spPr>
          <a:xfrm>
            <a:off x="6400800" y="4646042"/>
            <a:ext cx="1212574" cy="1098775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E62FCF2-6620-46C6-998B-2972EA7BDD56}"/>
              </a:ext>
            </a:extLst>
          </p:cNvPr>
          <p:cNvSpPr/>
          <p:nvPr/>
        </p:nvSpPr>
        <p:spPr>
          <a:xfrm rot="5400000">
            <a:off x="8697587" y="3432818"/>
            <a:ext cx="860057" cy="1082635"/>
          </a:xfrm>
          <a:prstGeom prst="rightArrow">
            <a:avLst/>
          </a:prstGeom>
          <a:gradFill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bg1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별: 꼭짓점 4개 1">
            <a:extLst>
              <a:ext uri="{FF2B5EF4-FFF2-40B4-BE49-F238E27FC236}">
                <a16:creationId xmlns:a16="http://schemas.microsoft.com/office/drawing/2014/main" id="{F5224C93-16F9-479B-9D79-2FF777FE095A}"/>
              </a:ext>
            </a:extLst>
          </p:cNvPr>
          <p:cNvSpPr/>
          <p:nvPr/>
        </p:nvSpPr>
        <p:spPr>
          <a:xfrm>
            <a:off x="9869874" y="871712"/>
            <a:ext cx="467139" cy="400111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6906AB-A515-47A1-AC10-FAAA836C7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7802"/>
            <a:ext cx="6447372" cy="383543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72DB75D-3F18-45E5-9699-B99746EEB873}"/>
              </a:ext>
            </a:extLst>
          </p:cNvPr>
          <p:cNvSpPr/>
          <p:nvPr/>
        </p:nvSpPr>
        <p:spPr>
          <a:xfrm>
            <a:off x="4490797" y="4972580"/>
            <a:ext cx="866936" cy="269532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427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132187" y="2849598"/>
            <a:ext cx="2954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생산량</a:t>
            </a:r>
            <a:endParaRPr kumimoji="1"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</a:endParaRPr>
          </a:p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예측모델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47312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548A14-53F1-4331-87BA-32A7DD60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31" y="2802152"/>
            <a:ext cx="4848225" cy="25908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52B7DA-B589-4072-9DC3-9A4EB39F3931}"/>
              </a:ext>
            </a:extLst>
          </p:cNvPr>
          <p:cNvSpPr/>
          <p:nvPr/>
        </p:nvSpPr>
        <p:spPr>
          <a:xfrm flipV="1">
            <a:off x="6606063" y="2882974"/>
            <a:ext cx="5305570" cy="73958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AA2EEF-6CF1-499A-B3D8-FF5EF197DAD0}"/>
              </a:ext>
            </a:extLst>
          </p:cNvPr>
          <p:cNvSpPr/>
          <p:nvPr/>
        </p:nvSpPr>
        <p:spPr>
          <a:xfrm flipV="1">
            <a:off x="6606063" y="2882974"/>
            <a:ext cx="5305570" cy="38087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407995"/>
              </p:ext>
            </p:extLst>
          </p:nvPr>
        </p:nvGraphicFramePr>
        <p:xfrm>
          <a:off x="7243896" y="4016434"/>
          <a:ext cx="4291446" cy="244723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28442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63004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14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288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agingRate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Precipitation 1, 2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Insolation 1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개화기 일조량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100" dirty="0"/>
                        <a:t>과실내 당도세포 크기 조절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564270"/>
                  </a:ext>
                </a:extLst>
              </a:tr>
              <a:tr h="353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Humidity 1,2 </a:t>
                      </a:r>
                      <a:r>
                        <a:rPr lang="en-US" altLang="ko-KR" sz="1100" b="1" dirty="0" err="1"/>
                        <a:t>i,t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050" b="1" dirty="0"/>
                        <a:t>개화기 </a:t>
                      </a:r>
                      <a:r>
                        <a:rPr lang="en-US" altLang="ko-KR" sz="1050" b="1" dirty="0"/>
                        <a:t>/ </a:t>
                      </a:r>
                      <a:r>
                        <a:rPr lang="ko-KR" altLang="en-US" sz="1050" b="1" dirty="0"/>
                        <a:t>수확기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100" dirty="0"/>
                        <a:t>과실생장에 필수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32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수확기 </a:t>
                      </a:r>
                      <a:r>
                        <a:rPr lang="en-US" altLang="ko-KR" sz="1800" b="1" dirty="0"/>
                        <a:t>PHU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과실이 생리적 성숙에 도달에 필요한 온도 일수 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221" y="2238880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434445" y="2188282"/>
            <a:ext cx="25058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과거 공급 예측 함수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F965-A185-484B-B689-BBB0117DEC3E}"/>
              </a:ext>
            </a:extLst>
          </p:cNvPr>
          <p:cNvSpPr txBox="1"/>
          <p:nvPr/>
        </p:nvSpPr>
        <p:spPr>
          <a:xfrm>
            <a:off x="278725" y="1779863"/>
            <a:ext cx="953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PERY = f ( BEAR </a:t>
            </a:r>
            <a:r>
              <a:rPr lang="en-US" altLang="ko-KR" b="1" dirty="0" err="1"/>
              <a:t>i,t</a:t>
            </a:r>
            <a:r>
              <a:rPr lang="en-US" altLang="ko-KR" b="1" dirty="0"/>
              <a:t> , RAIN1 </a:t>
            </a:r>
            <a:r>
              <a:rPr lang="en-US" altLang="ko-KR" b="1" dirty="0" err="1"/>
              <a:t>i</a:t>
            </a:r>
            <a:r>
              <a:rPr lang="en-US" altLang="ko-KR" b="1" dirty="0"/>
              <a:t>, t , RAIN2 </a:t>
            </a:r>
            <a:r>
              <a:rPr lang="en-US" altLang="ko-KR" b="1" dirty="0" err="1"/>
              <a:t>i</a:t>
            </a:r>
            <a:r>
              <a:rPr lang="en-US" altLang="ko-KR" b="1" dirty="0"/>
              <a:t>, t , T  ,W  , </a:t>
            </a:r>
            <a:r>
              <a:rPr lang="ko-KR" altLang="en-US" b="1" dirty="0" err="1"/>
              <a:t>풍년더미변수</a:t>
            </a:r>
            <a:r>
              <a:rPr lang="en-US" altLang="ko-KR" b="1" dirty="0"/>
              <a:t> , </a:t>
            </a:r>
            <a:r>
              <a:rPr lang="ko-KR" altLang="en-US" b="1" dirty="0" err="1"/>
              <a:t>흉년더미변수</a:t>
            </a:r>
            <a:r>
              <a:rPr lang="en-US" altLang="ko-KR" b="1" dirty="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64E1E-BB4B-4583-8ED4-A2E9F19F7355}"/>
              </a:ext>
            </a:extLst>
          </p:cNvPr>
          <p:cNvSpPr txBox="1"/>
          <p:nvPr/>
        </p:nvSpPr>
        <p:spPr>
          <a:xfrm>
            <a:off x="172350" y="-27408"/>
            <a:ext cx="910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1. 96</a:t>
            </a:r>
            <a:r>
              <a:rPr lang="ko-KR" altLang="en-US" dirty="0"/>
              <a:t>년 </a:t>
            </a:r>
            <a:r>
              <a:rPr lang="ko-KR" altLang="en-US" dirty="0">
                <a:solidFill>
                  <a:srgbClr val="FF0000"/>
                </a:solidFill>
              </a:rPr>
              <a:t>제주대학교 아열대 농업연구소의 하우스감귤의 수요분석 연구</a:t>
            </a:r>
            <a:r>
              <a:rPr lang="ko-KR" altLang="en-US" dirty="0"/>
              <a:t>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따르면</a:t>
            </a:r>
          </a:p>
          <a:p>
            <a:r>
              <a:rPr lang="ko-KR" altLang="en-US" dirty="0"/>
              <a:t>아래 식은 우리와 식성이 가장 비슷하다고 여긴 일본감귤시장 경험을 토대로 분석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2. 97</a:t>
            </a:r>
            <a:r>
              <a:rPr lang="ko-KR" altLang="en-US" dirty="0"/>
              <a:t>년대 자료 </a:t>
            </a:r>
            <a:r>
              <a:rPr lang="en-US" altLang="ko-KR" dirty="0"/>
              <a:t>:</a:t>
            </a:r>
            <a:r>
              <a:rPr lang="ko-KR" altLang="en-US" dirty="0">
                <a:solidFill>
                  <a:srgbClr val="FF0000"/>
                </a:solidFill>
              </a:rPr>
              <a:t>제주발전연구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권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제주감귤산업에 미치는 영향분석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에 따라</a:t>
            </a:r>
          </a:p>
          <a:p>
            <a:r>
              <a:rPr lang="ko-KR" altLang="en-US" dirty="0"/>
              <a:t>단수함수 모형설정 요인을 확인</a:t>
            </a:r>
            <a:r>
              <a:rPr lang="en-US" altLang="ko-KR" dirty="0"/>
              <a:t>(</a:t>
            </a:r>
            <a:r>
              <a:rPr lang="ko-KR" altLang="en-US" dirty="0"/>
              <a:t>재배면적은 </a:t>
            </a:r>
            <a:r>
              <a:rPr lang="en-US" altLang="ko-KR" dirty="0"/>
              <a:t>2010</a:t>
            </a:r>
            <a:r>
              <a:rPr lang="ko-KR" altLang="en-US" dirty="0"/>
              <a:t>년 이후로 크게 변화가 없어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F4B09-60C3-4B48-BD3B-B6B4285481CE}"/>
              </a:ext>
            </a:extLst>
          </p:cNvPr>
          <p:cNvSpPr/>
          <p:nvPr/>
        </p:nvSpPr>
        <p:spPr>
          <a:xfrm>
            <a:off x="6534383" y="2918906"/>
            <a:ext cx="5448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모델링 후 공급 예측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103D0E1-2CA0-48FE-9C00-1C918CAB7232}"/>
              </a:ext>
            </a:extLst>
          </p:cNvPr>
          <p:cNvGrpSpPr/>
          <p:nvPr/>
        </p:nvGrpSpPr>
        <p:grpSpPr>
          <a:xfrm>
            <a:off x="154521" y="47671"/>
            <a:ext cx="9724981" cy="4877911"/>
            <a:chOff x="216768" y="232122"/>
            <a:chExt cx="9437864" cy="46996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DF8E02-A8AD-41EC-8250-3BA524F9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768" y="232123"/>
              <a:ext cx="9437864" cy="469967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576A90-E836-4285-BAF2-5CACC30DE1FB}"/>
                </a:ext>
              </a:extLst>
            </p:cNvPr>
            <p:cNvSpPr/>
            <p:nvPr/>
          </p:nvSpPr>
          <p:spPr>
            <a:xfrm>
              <a:off x="6596058" y="3058018"/>
              <a:ext cx="691247" cy="181079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E569F3B-50D9-42AE-B687-C1C79E656495}"/>
                </a:ext>
              </a:extLst>
            </p:cNvPr>
            <p:cNvSpPr/>
            <p:nvPr/>
          </p:nvSpPr>
          <p:spPr>
            <a:xfrm>
              <a:off x="8705387" y="232122"/>
              <a:ext cx="691247" cy="9635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F9538FF2-CD08-4A20-AA0C-85068769C716}"/>
                </a:ext>
              </a:extLst>
            </p:cNvPr>
            <p:cNvSpPr/>
            <p:nvPr/>
          </p:nvSpPr>
          <p:spPr>
            <a:xfrm rot="2181249">
              <a:off x="7471299" y="1042511"/>
              <a:ext cx="984781" cy="2243965"/>
            </a:xfrm>
            <a:prstGeom prst="downArrow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gradFill>
                <a:gsLst>
                  <a:gs pos="0">
                    <a:schemeClr val="bg1">
                      <a:alpha val="46000"/>
                    </a:schemeClr>
                  </a:gs>
                  <a:gs pos="74000">
                    <a:srgbClr val="FF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120E0A7-5F20-4889-ADD1-F4CF2C216BB4}"/>
                </a:ext>
              </a:extLst>
            </p:cNvPr>
            <p:cNvSpPr/>
            <p:nvPr/>
          </p:nvSpPr>
          <p:spPr>
            <a:xfrm rot="18393495">
              <a:off x="7034612" y="1736871"/>
              <a:ext cx="20234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다중상관성</a:t>
              </a:r>
              <a:r>
                <a:rPr lang="ko-KR" altLang="en-US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변수 제거</a:t>
              </a:r>
              <a:endParaRPr lang="en-US" altLang="ko-KR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E88277F-8454-48E7-B633-EE2ADC3D6927}"/>
              </a:ext>
            </a:extLst>
          </p:cNvPr>
          <p:cNvGrpSpPr/>
          <p:nvPr/>
        </p:nvGrpSpPr>
        <p:grpSpPr>
          <a:xfrm>
            <a:off x="87571" y="5445303"/>
            <a:ext cx="8810298" cy="1417648"/>
            <a:chOff x="87571" y="5445303"/>
            <a:chExt cx="8810298" cy="141764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346A153-6F70-431D-B2F4-346AED3E0155}"/>
                </a:ext>
              </a:extLst>
            </p:cNvPr>
            <p:cNvGrpSpPr/>
            <p:nvPr/>
          </p:nvGrpSpPr>
          <p:grpSpPr>
            <a:xfrm>
              <a:off x="87571" y="5445303"/>
              <a:ext cx="8810298" cy="1417648"/>
              <a:chOff x="87571" y="5445303"/>
              <a:chExt cx="8810298" cy="1417648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9A28C49E-E4E2-4D68-8C8A-66C3CDD36E25}"/>
                  </a:ext>
                </a:extLst>
              </p:cNvPr>
              <p:cNvGrpSpPr/>
              <p:nvPr/>
            </p:nvGrpSpPr>
            <p:grpSpPr>
              <a:xfrm>
                <a:off x="87571" y="5445303"/>
                <a:ext cx="8810298" cy="1417648"/>
                <a:chOff x="87571" y="5445303"/>
                <a:chExt cx="8810298" cy="1417648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D16A5E1-8149-41DF-BEBF-CF1201C66D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571" y="5824726"/>
                  <a:ext cx="7181850" cy="1038225"/>
                </a:xfrm>
                <a:prstGeom prst="rect">
                  <a:avLst/>
                </a:prstGeom>
              </p:spPr>
            </p:pic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07352E5-F0CA-4F7E-BDC1-45EC3BD2DE6A}"/>
                    </a:ext>
                  </a:extLst>
                </p:cNvPr>
                <p:cNvSpPr/>
                <p:nvPr/>
              </p:nvSpPr>
              <p:spPr>
                <a:xfrm>
                  <a:off x="388098" y="5445303"/>
                  <a:ext cx="8509771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하위 랭킹 </a:t>
                  </a:r>
                  <a:r>
                    <a:rPr lang="en-US" altLang="ko-KR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3-5</a:t>
                  </a:r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위 변수제거</a:t>
                  </a:r>
                  <a:endParaRPr lang="en-US" altLang="ko-KR" sz="2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2EEB8DD9-072A-421A-A172-2CCB2149C1C9}"/>
                    </a:ext>
                  </a:extLst>
                </p:cNvPr>
                <p:cNvCxnSpPr/>
                <p:nvPr/>
              </p:nvCxnSpPr>
              <p:spPr>
                <a:xfrm>
                  <a:off x="5891335" y="5842484"/>
                  <a:ext cx="0" cy="87731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7D06408B-A1CA-4C64-BFB9-781F88EE6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2494" y="5842484"/>
                  <a:ext cx="0" cy="70717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83D5ABF-A142-4CC1-A043-E61393CA3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1957" y="5842484"/>
                <a:ext cx="0" cy="50135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8F22E0B-3F4C-4741-8DFD-C1CE988E710B}"/>
                  </a:ext>
                </a:extLst>
              </p:cNvPr>
              <p:cNvSpPr/>
              <p:nvPr/>
            </p:nvSpPr>
            <p:spPr>
              <a:xfrm>
                <a:off x="1038386" y="5772056"/>
                <a:ext cx="303793" cy="7071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C7BA83-713F-4409-83E6-B10A7EA2045D}"/>
                </a:ext>
              </a:extLst>
            </p:cNvPr>
            <p:cNvSpPr txBox="1"/>
            <p:nvPr/>
          </p:nvSpPr>
          <p:spPr>
            <a:xfrm>
              <a:off x="172350" y="5522850"/>
              <a:ext cx="3507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성과수비율은 중요변수라 </a:t>
              </a:r>
              <a:r>
                <a:rPr lang="ko-KR" altLang="en-US" sz="1200" dirty="0" err="1"/>
                <a:t>제거안함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37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DC6B1-84E0-4AB6-84F2-00577DB9F243}"/>
              </a:ext>
            </a:extLst>
          </p:cNvPr>
          <p:cNvSpPr/>
          <p:nvPr/>
        </p:nvSpPr>
        <p:spPr>
          <a:xfrm>
            <a:off x="776217" y="1937770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C04A5-3730-45A2-A98C-675360C9D4D3}"/>
              </a:ext>
            </a:extLst>
          </p:cNvPr>
          <p:cNvSpPr txBox="1"/>
          <p:nvPr/>
        </p:nvSpPr>
        <p:spPr>
          <a:xfrm>
            <a:off x="606287" y="2635612"/>
            <a:ext cx="6647974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재배면적 계산식 </a:t>
            </a:r>
            <a:r>
              <a:rPr lang="en-US" altLang="ko-KR" dirty="0"/>
              <a:t>= </a:t>
            </a:r>
            <a:r>
              <a:rPr lang="ko-KR" altLang="en-US" dirty="0"/>
              <a:t>신규재배원 면적 </a:t>
            </a:r>
            <a:r>
              <a:rPr lang="en-US" altLang="ko-KR" dirty="0"/>
              <a:t>+ </a:t>
            </a:r>
            <a:r>
              <a:rPr lang="ko-KR" altLang="en-US" dirty="0"/>
              <a:t>기존면적 </a:t>
            </a:r>
            <a:r>
              <a:rPr lang="en-US" altLang="ko-KR" dirty="0"/>
              <a:t>– </a:t>
            </a:r>
            <a:r>
              <a:rPr lang="ko-KR" altLang="en-US" dirty="0"/>
              <a:t>폐원면적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단수 </a:t>
            </a:r>
            <a:r>
              <a:rPr lang="en-US" altLang="ko-KR" dirty="0"/>
              <a:t>(kg/10a) = </a:t>
            </a:r>
            <a:r>
              <a:rPr lang="ko-KR" altLang="en-US" dirty="0"/>
              <a:t>생산량 </a:t>
            </a:r>
            <a:r>
              <a:rPr lang="en-US" altLang="ko-KR" dirty="0"/>
              <a:t>/ </a:t>
            </a:r>
            <a:r>
              <a:rPr lang="ko-KR" altLang="en-US" dirty="0"/>
              <a:t>재배면적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성과수는</a:t>
            </a:r>
            <a:r>
              <a:rPr lang="en-US" altLang="ko-KR" dirty="0"/>
              <a:t> </a:t>
            </a:r>
            <a:r>
              <a:rPr lang="ko-KR" altLang="en-US" dirty="0"/>
              <a:t>성숙한 과실이 열리는 나무로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성과수비율이 높을수록 단수 증가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노목이 증가하면 단수 감수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해걸이</a:t>
            </a:r>
            <a:r>
              <a:rPr lang="ko-KR" altLang="en-US" dirty="0"/>
              <a:t> 현상 </a:t>
            </a:r>
            <a:r>
              <a:rPr lang="en-US" altLang="ko-KR" dirty="0"/>
              <a:t>= </a:t>
            </a:r>
            <a:r>
              <a:rPr lang="ko-KR" altLang="en-US" dirty="0"/>
              <a:t>단수 감수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5956C329-FE08-4031-B37C-872D9857A469}"/>
              </a:ext>
            </a:extLst>
          </p:cNvPr>
          <p:cNvSpPr/>
          <p:nvPr/>
        </p:nvSpPr>
        <p:spPr>
          <a:xfrm flipH="1">
            <a:off x="7612376" y="2564971"/>
            <a:ext cx="4073346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2000</a:t>
            </a:r>
            <a:r>
              <a:rPr lang="ko-KR" altLang="en-US" dirty="0"/>
              <a:t>년대부터는 </a:t>
            </a:r>
            <a:r>
              <a:rPr lang="ko-KR" altLang="en-US" dirty="0" err="1"/>
              <a:t>큰차이</a:t>
            </a:r>
            <a:r>
              <a:rPr lang="ko-KR" altLang="en-US" dirty="0"/>
              <a:t>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2C0A5-7BCA-4F72-8B1D-9116B933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752" y="4822644"/>
            <a:ext cx="6573906" cy="1776732"/>
          </a:xfrm>
          <a:prstGeom prst="rect">
            <a:avLst/>
          </a:prstGeom>
        </p:spPr>
      </p:pic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176FE35C-CEC9-40D8-BE3E-2B78277227E7}"/>
              </a:ext>
            </a:extLst>
          </p:cNvPr>
          <p:cNvSpPr/>
          <p:nvPr/>
        </p:nvSpPr>
        <p:spPr>
          <a:xfrm flipH="1">
            <a:off x="5325688" y="3930252"/>
            <a:ext cx="6360034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성과수</a:t>
            </a:r>
            <a:r>
              <a:rPr lang="ko-KR" altLang="en-US" dirty="0"/>
              <a:t> 비율은 종속변수에 영향을 주는 독립변수로 추출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9C1CF-9C44-447F-BEF2-52B57AC34181}"/>
              </a:ext>
            </a:extLst>
          </p:cNvPr>
          <p:cNvSpPr/>
          <p:nvPr/>
        </p:nvSpPr>
        <p:spPr>
          <a:xfrm>
            <a:off x="4716159" y="864242"/>
            <a:ext cx="8030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b="1" dirty="0"/>
          </a:p>
          <a:p>
            <a:r>
              <a:rPr lang="ko-KR" altLang="en-US" b="1" dirty="0" err="1"/>
              <a:t>man</a:t>
            </a:r>
            <a:r>
              <a:rPr lang="ko-KR" altLang="en-US" b="1" dirty="0"/>
              <a:t> = </a:t>
            </a:r>
            <a:r>
              <a:rPr lang="ko-KR" altLang="en-US" b="1" dirty="0" err="1"/>
              <a:t>f</a:t>
            </a:r>
            <a:r>
              <a:rPr lang="ko-KR" altLang="en-US" b="1" dirty="0"/>
              <a:t>( </a:t>
            </a:r>
            <a:r>
              <a:rPr lang="ko-KR" altLang="en-US" b="1" dirty="0" err="1"/>
              <a:t>bear</a:t>
            </a:r>
            <a:r>
              <a:rPr lang="ko-KR" altLang="en-US" b="1" dirty="0"/>
              <a:t>,  precipitation1,2 ,insolation1, humidity1,2, PHU2 )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AF2B72-DC4A-4C15-BB60-3D3AD456BEE3}"/>
              </a:ext>
            </a:extLst>
          </p:cNvPr>
          <p:cNvSpPr/>
          <p:nvPr/>
        </p:nvSpPr>
        <p:spPr>
          <a:xfrm>
            <a:off x="7271605" y="166234"/>
            <a:ext cx="45833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공급함수 모형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867311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771233C-9268-42DF-BB5F-D8629BB8243C}"/>
              </a:ext>
            </a:extLst>
          </p:cNvPr>
          <p:cNvSpPr/>
          <p:nvPr/>
        </p:nvSpPr>
        <p:spPr>
          <a:xfrm>
            <a:off x="513486" y="1817131"/>
            <a:ext cx="3790157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F9D64-122E-4385-A6DA-086A9CD99D75}"/>
              </a:ext>
            </a:extLst>
          </p:cNvPr>
          <p:cNvSpPr/>
          <p:nvPr/>
        </p:nvSpPr>
        <p:spPr>
          <a:xfrm>
            <a:off x="610864" y="1950433"/>
            <a:ext cx="32752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기상청 데이터 자료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전처리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BA5DC-6A76-4561-B68B-458CE590FA8D}"/>
              </a:ext>
            </a:extLst>
          </p:cNvPr>
          <p:cNvSpPr txBox="1"/>
          <p:nvPr/>
        </p:nvSpPr>
        <p:spPr>
          <a:xfrm>
            <a:off x="3053046" y="3354879"/>
            <a:ext cx="608590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1. </a:t>
            </a:r>
            <a:r>
              <a:rPr lang="ko-KR" altLang="en-US" sz="2000" dirty="0"/>
              <a:t>기온 </a:t>
            </a:r>
            <a:r>
              <a:rPr lang="en-US" altLang="ko-KR" sz="2000" dirty="0"/>
              <a:t>– </a:t>
            </a:r>
            <a:r>
              <a:rPr lang="ko-KR" altLang="en-US" sz="2000" dirty="0"/>
              <a:t>생장주기 낙과현상</a:t>
            </a:r>
            <a:r>
              <a:rPr lang="en-US" altLang="ko-KR" sz="2000" dirty="0"/>
              <a:t>, </a:t>
            </a:r>
            <a:r>
              <a:rPr lang="ko-KR" altLang="en-US" sz="2000" dirty="0"/>
              <a:t>일조량 흡수</a:t>
            </a:r>
            <a:r>
              <a:rPr lang="en-US" altLang="ko-KR" sz="2000" dirty="0"/>
              <a:t>,</a:t>
            </a:r>
            <a:r>
              <a:rPr lang="ko-KR" altLang="en-US" sz="2000" dirty="0"/>
              <a:t>착색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2. </a:t>
            </a:r>
            <a:r>
              <a:rPr lang="ko-KR" altLang="en-US" sz="2000" dirty="0"/>
              <a:t>강수량 </a:t>
            </a:r>
            <a:r>
              <a:rPr lang="en-US" altLang="ko-KR" sz="2000" dirty="0"/>
              <a:t>– </a:t>
            </a:r>
            <a:r>
              <a:rPr lang="ko-KR" altLang="en-US" sz="2000" dirty="0"/>
              <a:t>일조량감소</a:t>
            </a:r>
            <a:r>
              <a:rPr lang="en-US" altLang="ko-KR" sz="2000" dirty="0"/>
              <a:t>, </a:t>
            </a:r>
            <a:r>
              <a:rPr lang="ko-KR" altLang="en-US" sz="2000" dirty="0"/>
              <a:t>당도 절감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3. </a:t>
            </a:r>
            <a:r>
              <a:rPr lang="ko-KR" altLang="en-US" sz="2000" dirty="0"/>
              <a:t>일조량 </a:t>
            </a:r>
            <a:r>
              <a:rPr lang="en-US" altLang="ko-KR" sz="2000" dirty="0"/>
              <a:t>– </a:t>
            </a:r>
            <a:r>
              <a:rPr lang="ko-KR" altLang="en-US" sz="2000" dirty="0"/>
              <a:t>감귤크기</a:t>
            </a:r>
            <a:r>
              <a:rPr lang="en-US" altLang="ko-KR" sz="2000" dirty="0"/>
              <a:t>, </a:t>
            </a:r>
            <a:r>
              <a:rPr lang="ko-KR" altLang="en-US" sz="2000" dirty="0"/>
              <a:t>당도영향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4. </a:t>
            </a:r>
            <a:r>
              <a:rPr lang="ko-KR" altLang="en-US" sz="2000" dirty="0"/>
              <a:t>습도 </a:t>
            </a:r>
            <a:r>
              <a:rPr lang="en-US" altLang="ko-KR" sz="2000" dirty="0"/>
              <a:t>– </a:t>
            </a:r>
            <a:r>
              <a:rPr lang="ko-KR" altLang="en-US" sz="2000" dirty="0"/>
              <a:t>낙과현상</a:t>
            </a:r>
            <a:r>
              <a:rPr lang="en-US" altLang="ko-KR" sz="2000" dirty="0"/>
              <a:t>(</a:t>
            </a:r>
            <a:r>
              <a:rPr lang="ko-KR" altLang="en-US" sz="2000" dirty="0"/>
              <a:t>토양건조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5. </a:t>
            </a:r>
            <a:r>
              <a:rPr lang="ko-KR" altLang="en-US" sz="2000" dirty="0"/>
              <a:t>풍속 </a:t>
            </a:r>
            <a:r>
              <a:rPr lang="en-US" altLang="ko-KR" sz="2000" dirty="0"/>
              <a:t>– </a:t>
            </a:r>
            <a:r>
              <a:rPr lang="ko-KR" altLang="en-US" sz="2000" dirty="0"/>
              <a:t>과실 상처여부</a:t>
            </a:r>
            <a:r>
              <a:rPr lang="en-US" altLang="ko-KR" sz="2000" dirty="0"/>
              <a:t>, </a:t>
            </a:r>
            <a:r>
              <a:rPr lang="ko-KR" altLang="en-US" sz="2000" dirty="0"/>
              <a:t>낙과영향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6. PHU – </a:t>
            </a:r>
            <a:r>
              <a:rPr lang="ko-KR" altLang="en-US" sz="2000" dirty="0" err="1"/>
              <a:t>유효적산온도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생장예측</a:t>
            </a:r>
            <a:r>
              <a:rPr lang="en-US" altLang="ko-K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73BA2-FBE5-4648-B8E4-9349BEAA853D}"/>
              </a:ext>
            </a:extLst>
          </p:cNvPr>
          <p:cNvSpPr txBox="1"/>
          <p:nvPr/>
        </p:nvSpPr>
        <p:spPr>
          <a:xfrm>
            <a:off x="7771877" y="4842157"/>
            <a:ext cx="42511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월별 선정 기준 </a:t>
            </a:r>
            <a:r>
              <a:rPr lang="en-US" altLang="ko-KR" dirty="0"/>
              <a:t>(10~11</a:t>
            </a:r>
            <a:r>
              <a:rPr lang="ko-KR" altLang="en-US" dirty="0"/>
              <a:t>월 수확기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4~5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 err="1"/>
              <a:t>생장기</a:t>
            </a:r>
            <a:endParaRPr lang="en-US" altLang="ko-KR" dirty="0"/>
          </a:p>
          <a:p>
            <a:r>
              <a:rPr lang="en-US" altLang="ko-KR" dirty="0"/>
              <a:t>      7~9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성숙기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88DEFD9-9102-40BE-900E-CE5D1EAE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76898"/>
              </p:ext>
            </p:extLst>
          </p:nvPr>
        </p:nvGraphicFramePr>
        <p:xfrm>
          <a:off x="4814335" y="587381"/>
          <a:ext cx="3391035" cy="244568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103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감귤 최적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-10.3 ~ -5.6°C</a:t>
                      </a:r>
                      <a:r>
                        <a:rPr lang="ko-KR" altLang="en-US" sz="1400" dirty="0"/>
                        <a:t>의 범위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연강수량이 </a:t>
                      </a:r>
                      <a:r>
                        <a:rPr lang="en-US" altLang="ko-KR" sz="1400" dirty="0"/>
                        <a:t>850mm </a:t>
                      </a:r>
                      <a:r>
                        <a:rPr lang="ko-KR" altLang="en-US" sz="1400" dirty="0"/>
                        <a:t>이상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배수가 빠른 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A74045B-9671-4F02-AF8F-AE98995F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150171"/>
              </p:ext>
            </p:extLst>
          </p:nvPr>
        </p:nvGraphicFramePr>
        <p:xfrm>
          <a:off x="8334641" y="595951"/>
          <a:ext cx="3479675" cy="243711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47967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제주 감귤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43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-12.5 ~ -5.8°C </a:t>
                      </a:r>
                      <a:r>
                        <a:rPr lang="ko-KR" altLang="en-US" sz="1400" dirty="0"/>
                        <a:t>의 범위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7529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연강수량 </a:t>
                      </a:r>
                      <a:r>
                        <a:rPr lang="en-US" altLang="ko-KR" sz="1050" dirty="0"/>
                        <a:t>1500~2500mm, 90%</a:t>
                      </a:r>
                      <a:r>
                        <a:rPr lang="ko-KR" altLang="en-US" sz="1050" dirty="0"/>
                        <a:t>는 </a:t>
                      </a:r>
                      <a:r>
                        <a:rPr lang="en-US" altLang="ko-KR" sz="1050" dirty="0"/>
                        <a:t>2100mm </a:t>
                      </a:r>
                      <a:r>
                        <a:rPr lang="ko-KR" altLang="en-US" sz="1050" dirty="0"/>
                        <a:t>이하 지역</a:t>
                      </a:r>
                      <a:endParaRPr lang="en-US" altLang="ko-KR" sz="10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제주는 강수량이 높지만 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배수가 좋은 환경으로 영향 미미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3934DDA-A12C-4961-B64A-92DA194A6CB9}"/>
              </a:ext>
            </a:extLst>
          </p:cNvPr>
          <p:cNvSpPr/>
          <p:nvPr/>
        </p:nvSpPr>
        <p:spPr>
          <a:xfrm>
            <a:off x="464457" y="3145300"/>
            <a:ext cx="24416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기상변수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22F0D65-EA19-4DD3-AC64-EB1690B82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35497" y="4207591"/>
            <a:ext cx="1845758" cy="205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348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7BF6B-5AC1-457E-8370-7E9596B65189}"/>
              </a:ext>
            </a:extLst>
          </p:cNvPr>
          <p:cNvSpPr/>
          <p:nvPr/>
        </p:nvSpPr>
        <p:spPr>
          <a:xfrm>
            <a:off x="2494722" y="881038"/>
            <a:ext cx="7633253" cy="491987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009612" y="4736605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5021166" y="1041835"/>
            <a:ext cx="29754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팀원 소개</a:t>
            </a:r>
            <a:endParaRPr lang="en-US" altLang="ko-KR" sz="5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336C6-0B8B-449D-9C84-39E59E7FAF1D}"/>
              </a:ext>
            </a:extLst>
          </p:cNvPr>
          <p:cNvGrpSpPr/>
          <p:nvPr/>
        </p:nvGrpSpPr>
        <p:grpSpPr>
          <a:xfrm>
            <a:off x="3412843" y="1928186"/>
            <a:ext cx="7633253" cy="3008657"/>
            <a:chOff x="2928591" y="844372"/>
            <a:chExt cx="7007633" cy="27402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3322E-01D0-4CE9-8FC9-2E28F0DDACDE}"/>
                </a:ext>
              </a:extLst>
            </p:cNvPr>
            <p:cNvSpPr txBox="1"/>
            <p:nvPr/>
          </p:nvSpPr>
          <p:spPr>
            <a:xfrm>
              <a:off x="2928591" y="844372"/>
              <a:ext cx="70076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공통역활       </a:t>
              </a:r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   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     데이터 전 처리      전체 흐름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564636-2F69-4ADF-80ED-C79A8A4187B9}"/>
                </a:ext>
              </a:extLst>
            </p:cNvPr>
            <p:cNvSpPr txBox="1"/>
            <p:nvPr/>
          </p:nvSpPr>
          <p:spPr>
            <a:xfrm>
              <a:off x="6893729" y="3261468"/>
              <a:ext cx="150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매니저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4630E8DA-9A5B-45D1-ACFB-D7C91E26534D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22383C-AC7B-41AD-BF3D-55C638793E67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5ADA2B6-0703-4ACA-8952-225E522BC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385" y="3029384"/>
            <a:ext cx="1377403" cy="146233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C223474-B6B2-4360-87AA-EB0EF90B7C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7033" y="3017661"/>
            <a:ext cx="1431634" cy="1471317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D2E8CF70-1C13-4052-AC66-4125C59603F2}"/>
              </a:ext>
            </a:extLst>
          </p:cNvPr>
          <p:cNvGrpSpPr/>
          <p:nvPr/>
        </p:nvGrpSpPr>
        <p:grpSpPr>
          <a:xfrm>
            <a:off x="6097493" y="3029383"/>
            <a:ext cx="1581773" cy="1471317"/>
            <a:chOff x="6607861" y="2129848"/>
            <a:chExt cx="1504108" cy="150410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9FDD8D-AF02-4784-AD2F-A11CFC9F26FE}"/>
                </a:ext>
              </a:extLst>
            </p:cNvPr>
            <p:cNvSpPr/>
            <p:nvPr/>
          </p:nvSpPr>
          <p:spPr>
            <a:xfrm>
              <a:off x="6669997" y="2129848"/>
              <a:ext cx="1441972" cy="14949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8212401-A2A4-4DE2-8091-B6C5D5D5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861" y="2129848"/>
              <a:ext cx="1504108" cy="1504108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513F5421-F493-4D15-85A4-5A06BF9415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1671" y="3029383"/>
            <a:ext cx="1383553" cy="1462334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DA7AD8-9385-46E3-B403-634A90E92133}"/>
              </a:ext>
            </a:extLst>
          </p:cNvPr>
          <p:cNvSpPr/>
          <p:nvPr/>
        </p:nvSpPr>
        <p:spPr>
          <a:xfrm>
            <a:off x="3217499" y="2234552"/>
            <a:ext cx="311539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모델링팀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송지영 </a:t>
            </a:r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장하림</a:t>
            </a:r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C2FD7BE-87A8-4EDC-9817-5E6CC9A2CC9C}"/>
              </a:ext>
            </a:extLst>
          </p:cNvPr>
          <p:cNvSpPr/>
          <p:nvPr/>
        </p:nvSpPr>
        <p:spPr>
          <a:xfrm>
            <a:off x="6293113" y="4723690"/>
            <a:ext cx="131866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공급 수요 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예측모델 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자료수집</a:t>
            </a:r>
            <a:r>
              <a:rPr lang="en-US" altLang="ko-KR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</a:p>
          <a:p>
            <a:pPr algn="ctr"/>
            <a:r>
              <a:rPr lang="ko-KR" alt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수요모델링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64AE39-F39B-43F8-B410-DCDB5D0EA45D}"/>
              </a:ext>
            </a:extLst>
          </p:cNvPr>
          <p:cNvSpPr/>
          <p:nvPr/>
        </p:nvSpPr>
        <p:spPr>
          <a:xfrm>
            <a:off x="4679053" y="4954085"/>
            <a:ext cx="162074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기후데이터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정제 </a:t>
            </a:r>
            <a:r>
              <a:rPr lang="ko-KR" altLang="en-US" sz="16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전처리및</a:t>
            </a:r>
            <a:endParaRPr lang="en-US" altLang="ko-KR" sz="1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모델링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07774F-2FBA-4407-9B38-A649D48CCE1E}"/>
              </a:ext>
            </a:extLst>
          </p:cNvPr>
          <p:cNvSpPr/>
          <p:nvPr/>
        </p:nvSpPr>
        <p:spPr>
          <a:xfrm>
            <a:off x="3270380" y="4945685"/>
            <a:ext cx="144613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감귤산업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데이터 정제</a:t>
            </a:r>
            <a:endParaRPr lang="en-US" altLang="ko-KR" sz="1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가공</a:t>
            </a:r>
            <a:r>
              <a:rPr lang="en-US" altLang="ko-KR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모델링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0A6DF3-137A-4B30-B639-744B968E7B82}"/>
              </a:ext>
            </a:extLst>
          </p:cNvPr>
          <p:cNvSpPr/>
          <p:nvPr/>
        </p:nvSpPr>
        <p:spPr>
          <a:xfrm>
            <a:off x="7932474" y="4945685"/>
            <a:ext cx="117373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감귤가공 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자료수집</a:t>
            </a:r>
            <a:r>
              <a:rPr lang="en-US" altLang="ko-KR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</a:p>
          <a:p>
            <a:pPr algn="ctr"/>
            <a:r>
              <a:rPr lang="ko-KR" alt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모델링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1CDFD4-0422-4AC3-873C-2938732BD2CC}"/>
              </a:ext>
            </a:extLst>
          </p:cNvPr>
          <p:cNvSpPr/>
          <p:nvPr/>
        </p:nvSpPr>
        <p:spPr>
          <a:xfrm>
            <a:off x="6210885" y="2251351"/>
            <a:ext cx="312065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감귤 소비 모델링팀</a:t>
            </a:r>
          </a:p>
          <a:p>
            <a:pPr algn="ctr"/>
            <a:r>
              <a:rPr lang="ko-KR" altLang="en-US" sz="24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정규진</a:t>
            </a:r>
            <a:r>
              <a:rPr lang="ko-KR" alt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</a:t>
            </a:r>
            <a:r>
              <a:rPr lang="ko-KR" altLang="en-US" sz="24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임영택</a:t>
            </a:r>
            <a:r>
              <a:rPr lang="ko-KR" alt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5261 -0.00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64" y="-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 animBg="1"/>
      <p:bldP spid="28" grpId="0" animBg="1"/>
      <p:bldP spid="38" grpId="0"/>
      <p:bldP spid="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감귤생산모델링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11B283-2430-4F5B-8BB3-41402C0D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32" y="1644333"/>
            <a:ext cx="4943475" cy="5210175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C815F1B-47C8-4E5A-8A8A-2E67D0181416}"/>
              </a:ext>
            </a:extLst>
          </p:cNvPr>
          <p:cNvSpPr/>
          <p:nvPr/>
        </p:nvSpPr>
        <p:spPr>
          <a:xfrm>
            <a:off x="5807765" y="2206679"/>
            <a:ext cx="837995" cy="1030572"/>
          </a:xfrm>
          <a:prstGeom prst="downArrow">
            <a:avLst/>
          </a:prstGeom>
          <a:gradFill>
            <a:gsLst>
              <a:gs pos="76000">
                <a:srgbClr val="EF9354"/>
              </a:gs>
              <a:gs pos="47000">
                <a:srgbClr val="F0A87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solidFill>
              <a:srgbClr val="F1833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509B57-760D-4D71-A76A-3E95931483FC}"/>
              </a:ext>
            </a:extLst>
          </p:cNvPr>
          <p:cNvSpPr/>
          <p:nvPr/>
        </p:nvSpPr>
        <p:spPr>
          <a:xfrm>
            <a:off x="4575781" y="244364"/>
            <a:ext cx="257153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MinMax</a:t>
            </a:r>
            <a:endParaRPr lang="en-US" altLang="ko-KR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ko-KR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Scale 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선택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9DE63-BAFE-4A43-A49B-64E076DB0670}"/>
              </a:ext>
            </a:extLst>
          </p:cNvPr>
          <p:cNvSpPr txBox="1"/>
          <p:nvPr/>
        </p:nvSpPr>
        <p:spPr>
          <a:xfrm>
            <a:off x="9537452" y="365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89E44B-80BC-484E-A533-55AD00533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583" y="4613187"/>
            <a:ext cx="7067550" cy="2028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EB556-FA3A-4B00-840A-F2B676196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044" y="984334"/>
            <a:ext cx="5106563" cy="351870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EA96D7-8E31-48FB-9B5A-9CA84133ABDD}"/>
              </a:ext>
            </a:extLst>
          </p:cNvPr>
          <p:cNvSpPr/>
          <p:nvPr/>
        </p:nvSpPr>
        <p:spPr>
          <a:xfrm>
            <a:off x="8089251" y="6088559"/>
            <a:ext cx="37882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선형회귀 </a:t>
            </a:r>
            <a:r>
              <a:rPr lang="en-US" altLang="ko-KR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22%</a:t>
            </a:r>
          </a:p>
        </p:txBody>
      </p:sp>
    </p:spTree>
    <p:extLst>
      <p:ext uri="{BB962C8B-B14F-4D97-AF65-F5344CB8AC3E}">
        <p14:creationId xmlns:p14="http://schemas.microsoft.com/office/powerpoint/2010/main" val="169521045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AECB2C-1236-4CBD-AC43-5F1893E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8" y="5128361"/>
            <a:ext cx="6858000" cy="152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62AAFB-5451-4606-8DE8-CAD1F5092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1957470"/>
            <a:ext cx="3436088" cy="257706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6F3F84-EED3-4985-8566-D16BBCB4AF5C}"/>
              </a:ext>
            </a:extLst>
          </p:cNvPr>
          <p:cNvGrpSpPr/>
          <p:nvPr/>
        </p:nvGrpSpPr>
        <p:grpSpPr>
          <a:xfrm>
            <a:off x="5031177" y="2888180"/>
            <a:ext cx="636718" cy="1081640"/>
            <a:chOff x="9180279" y="3972933"/>
            <a:chExt cx="827314" cy="1251642"/>
          </a:xfrm>
        </p:grpSpPr>
        <p:sp>
          <p:nvSpPr>
            <p:cNvPr id="18" name="아래쪽 화살표 94">
              <a:extLst>
                <a:ext uri="{FF2B5EF4-FFF2-40B4-BE49-F238E27FC236}">
                  <a16:creationId xmlns:a16="http://schemas.microsoft.com/office/drawing/2014/main" id="{D0E4CBB9-0257-4718-94C9-B5E1A32A6DFF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27E36C-B512-498A-94D6-FE2877DC06FC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EAE088A-4F1D-46B1-B6E1-C4179F626FB9}"/>
              </a:ext>
            </a:extLst>
          </p:cNvPr>
          <p:cNvSpPr txBox="1"/>
          <p:nvPr/>
        </p:nvSpPr>
        <p:spPr>
          <a:xfrm>
            <a:off x="4167963" y="2143652"/>
            <a:ext cx="2363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ko-KR" altLang="en-US" dirty="0" err="1"/>
              <a:t>랜덤포레스트</a:t>
            </a:r>
            <a:endParaRPr lang="en-US" altLang="ko-KR" dirty="0"/>
          </a:p>
          <a:p>
            <a:r>
              <a:rPr lang="ko-KR" altLang="en-US" dirty="0"/>
              <a:t>모델을 </a:t>
            </a:r>
            <a:r>
              <a:rPr lang="ko-KR" altLang="en-US" dirty="0" err="1"/>
              <a:t>이용하였을때</a:t>
            </a:r>
            <a:endParaRPr lang="en-US" altLang="ko-KR" dirty="0"/>
          </a:p>
          <a:p>
            <a:r>
              <a:rPr lang="ko-KR" altLang="en-US" dirty="0"/>
              <a:t>정확도가 </a:t>
            </a:r>
            <a:r>
              <a:rPr lang="en-US" altLang="ko-KR" dirty="0">
                <a:solidFill>
                  <a:srgbClr val="FF0000"/>
                </a:solidFill>
              </a:rPr>
              <a:t>65 ~70%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나타남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EC7BA4-6374-434F-B315-4006020D2F21}"/>
              </a:ext>
            </a:extLst>
          </p:cNvPr>
          <p:cNvSpPr/>
          <p:nvPr/>
        </p:nvSpPr>
        <p:spPr>
          <a:xfrm>
            <a:off x="3896416" y="4081451"/>
            <a:ext cx="3542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랜덤포레스트</a:t>
            </a:r>
            <a:r>
              <a:rPr lang="ko-KR" alt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앙상블</a:t>
            </a:r>
            <a:endParaRPr lang="en-US" altLang="ko-KR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0679B5-7717-4FB8-937C-D924BC41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093" y="233661"/>
            <a:ext cx="4852506" cy="34297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4C740-BF63-4408-89FE-0FCD64794436}"/>
              </a:ext>
            </a:extLst>
          </p:cNvPr>
          <p:cNvSpPr txBox="1"/>
          <p:nvPr/>
        </p:nvSpPr>
        <p:spPr>
          <a:xfrm>
            <a:off x="4497268" y="4695678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예측모델 평가는 </a:t>
            </a:r>
            <a:r>
              <a:rPr lang="en-US" altLang="ko-KR" dirty="0"/>
              <a:t>MSE</a:t>
            </a:r>
            <a:endParaRPr lang="ko-KR" altLang="en-US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1D8E50C-B419-49F2-A851-11AECD74530A}"/>
              </a:ext>
            </a:extLst>
          </p:cNvPr>
          <p:cNvSpPr/>
          <p:nvPr/>
        </p:nvSpPr>
        <p:spPr>
          <a:xfrm>
            <a:off x="7316179" y="4081451"/>
            <a:ext cx="4403310" cy="2340614"/>
          </a:xfrm>
          <a:custGeom>
            <a:avLst/>
            <a:gdLst>
              <a:gd name="connsiteX0" fmla="*/ 0 w 3668233"/>
              <a:gd name="connsiteY0" fmla="*/ 0 h 2329982"/>
              <a:gd name="connsiteX1" fmla="*/ 611372 w 3668233"/>
              <a:gd name="connsiteY1" fmla="*/ 0 h 2329982"/>
              <a:gd name="connsiteX2" fmla="*/ 611372 w 3668233"/>
              <a:gd name="connsiteY2" fmla="*/ 0 h 2329982"/>
              <a:gd name="connsiteX3" fmla="*/ 1528430 w 3668233"/>
              <a:gd name="connsiteY3" fmla="*/ 0 h 2329982"/>
              <a:gd name="connsiteX4" fmla="*/ 3668233 w 3668233"/>
              <a:gd name="connsiteY4" fmla="*/ 0 h 2329982"/>
              <a:gd name="connsiteX5" fmla="*/ 3668233 w 3668233"/>
              <a:gd name="connsiteY5" fmla="*/ 388330 h 2329982"/>
              <a:gd name="connsiteX6" fmla="*/ 3668233 w 3668233"/>
              <a:gd name="connsiteY6" fmla="*/ 388330 h 2329982"/>
              <a:gd name="connsiteX7" fmla="*/ 3668233 w 3668233"/>
              <a:gd name="connsiteY7" fmla="*/ 970826 h 2329982"/>
              <a:gd name="connsiteX8" fmla="*/ 3668233 w 3668233"/>
              <a:gd name="connsiteY8" fmla="*/ 2329982 h 2329982"/>
              <a:gd name="connsiteX9" fmla="*/ 1528430 w 3668233"/>
              <a:gd name="connsiteY9" fmla="*/ 2329982 h 2329982"/>
              <a:gd name="connsiteX10" fmla="*/ 611372 w 3668233"/>
              <a:gd name="connsiteY10" fmla="*/ 2329982 h 2329982"/>
              <a:gd name="connsiteX11" fmla="*/ 611372 w 3668233"/>
              <a:gd name="connsiteY11" fmla="*/ 2329982 h 2329982"/>
              <a:gd name="connsiteX12" fmla="*/ 0 w 3668233"/>
              <a:gd name="connsiteY12" fmla="*/ 2329982 h 2329982"/>
              <a:gd name="connsiteX13" fmla="*/ 0 w 3668233"/>
              <a:gd name="connsiteY13" fmla="*/ 970826 h 2329982"/>
              <a:gd name="connsiteX14" fmla="*/ -735077 w 3668233"/>
              <a:gd name="connsiteY14" fmla="*/ 707359 h 2329982"/>
              <a:gd name="connsiteX15" fmla="*/ 0 w 3668233"/>
              <a:gd name="connsiteY15" fmla="*/ 388330 h 2329982"/>
              <a:gd name="connsiteX16" fmla="*/ 0 w 3668233"/>
              <a:gd name="connsiteY16" fmla="*/ 0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01291 w 4403310"/>
              <a:gd name="connsiteY4" fmla="*/ 116958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11924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286352 w 4403310"/>
              <a:gd name="connsiteY8" fmla="*/ 2213024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86352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262677 w 4403310"/>
              <a:gd name="connsiteY5" fmla="*/ 150307 h 2340614"/>
              <a:gd name="connsiteX6" fmla="*/ 4403310 w 4403310"/>
              <a:gd name="connsiteY6" fmla="*/ 388330 h 2340614"/>
              <a:gd name="connsiteX7" fmla="*/ 4403310 w 4403310"/>
              <a:gd name="connsiteY7" fmla="*/ 388330 h 2340614"/>
              <a:gd name="connsiteX8" fmla="*/ 4403310 w 4403310"/>
              <a:gd name="connsiteY8" fmla="*/ 970826 h 2340614"/>
              <a:gd name="connsiteX9" fmla="*/ 4275719 w 4403310"/>
              <a:gd name="connsiteY9" fmla="*/ 2213024 h 2340614"/>
              <a:gd name="connsiteX10" fmla="*/ 3635356 w 4403310"/>
              <a:gd name="connsiteY10" fmla="*/ 2340614 h 2340614"/>
              <a:gd name="connsiteX11" fmla="*/ 2263507 w 4403310"/>
              <a:gd name="connsiteY11" fmla="*/ 2329982 h 2340614"/>
              <a:gd name="connsiteX12" fmla="*/ 1346449 w 4403310"/>
              <a:gd name="connsiteY12" fmla="*/ 2329982 h 2340614"/>
              <a:gd name="connsiteX13" fmla="*/ 1346449 w 4403310"/>
              <a:gd name="connsiteY13" fmla="*/ 2329982 h 2340614"/>
              <a:gd name="connsiteX14" fmla="*/ 894565 w 4403310"/>
              <a:gd name="connsiteY14" fmla="*/ 2191759 h 2340614"/>
              <a:gd name="connsiteX15" fmla="*/ 735077 w 4403310"/>
              <a:gd name="connsiteY15" fmla="*/ 970826 h 2340614"/>
              <a:gd name="connsiteX16" fmla="*/ 0 w 4403310"/>
              <a:gd name="connsiteY16" fmla="*/ 707359 h 2340614"/>
              <a:gd name="connsiteX17" fmla="*/ 735077 w 4403310"/>
              <a:gd name="connsiteY17" fmla="*/ 388330 h 2340614"/>
              <a:gd name="connsiteX18" fmla="*/ 862668 w 4403310"/>
              <a:gd name="connsiteY18" fmla="*/ 106325 h 234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03310" h="2340614">
                <a:moveTo>
                  <a:pt x="862668" y="106325"/>
                </a:moveTo>
                <a:lnTo>
                  <a:pt x="1346449" y="0"/>
                </a:lnTo>
                <a:lnTo>
                  <a:pt x="1346449" y="0"/>
                </a:lnTo>
                <a:lnTo>
                  <a:pt x="2263507" y="0"/>
                </a:lnTo>
                <a:lnTo>
                  <a:pt x="4009906" y="10632"/>
                </a:lnTo>
                <a:cubicBezTo>
                  <a:pt x="4072898" y="78455"/>
                  <a:pt x="4199685" y="82484"/>
                  <a:pt x="4262677" y="150307"/>
                </a:cubicBezTo>
                <a:lnTo>
                  <a:pt x="4403310" y="388330"/>
                </a:lnTo>
                <a:lnTo>
                  <a:pt x="4403310" y="388330"/>
                </a:lnTo>
                <a:lnTo>
                  <a:pt x="4403310" y="970826"/>
                </a:lnTo>
                <a:lnTo>
                  <a:pt x="4275719" y="2213024"/>
                </a:lnTo>
                <a:cubicBezTo>
                  <a:pt x="4108338" y="2312262"/>
                  <a:pt x="3855899" y="2326437"/>
                  <a:pt x="3635356" y="2340614"/>
                </a:cubicBezTo>
                <a:lnTo>
                  <a:pt x="2263507" y="2329982"/>
                </a:lnTo>
                <a:lnTo>
                  <a:pt x="1346449" y="2329982"/>
                </a:lnTo>
                <a:lnTo>
                  <a:pt x="1346449" y="2329982"/>
                </a:lnTo>
                <a:lnTo>
                  <a:pt x="894565" y="2191759"/>
                </a:lnTo>
                <a:lnTo>
                  <a:pt x="735077" y="970826"/>
                </a:lnTo>
                <a:lnTo>
                  <a:pt x="0" y="707359"/>
                </a:lnTo>
                <a:lnTo>
                  <a:pt x="735077" y="388330"/>
                </a:lnTo>
                <a:lnTo>
                  <a:pt x="862668" y="106325"/>
                </a:ln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CE80E-638D-45BB-9CAB-91C4A675BA90}"/>
              </a:ext>
            </a:extLst>
          </p:cNvPr>
          <p:cNvSpPr txBox="1"/>
          <p:nvPr/>
        </p:nvSpPr>
        <p:spPr>
          <a:xfrm>
            <a:off x="8192490" y="4330690"/>
            <a:ext cx="35060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랜덤포레스트</a:t>
            </a:r>
            <a:r>
              <a:rPr lang="ko-KR" altLang="en-US" dirty="0"/>
              <a:t> 앙상블로 </a:t>
            </a:r>
            <a:endParaRPr lang="en-US" altLang="ko-KR" dirty="0"/>
          </a:p>
          <a:p>
            <a:r>
              <a:rPr lang="ko-KR" altLang="en-US" dirty="0"/>
              <a:t>오차에 대한 테스트를 해본결과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MSE </a:t>
            </a:r>
            <a:r>
              <a:rPr lang="ko-KR" altLang="en-US" dirty="0"/>
              <a:t>는 </a:t>
            </a:r>
            <a:r>
              <a:rPr lang="en-US" altLang="ko-KR" dirty="0"/>
              <a:t>RF</a:t>
            </a:r>
            <a:r>
              <a:rPr lang="ko-KR" altLang="en-US" dirty="0"/>
              <a:t>앙상블이 </a:t>
            </a:r>
            <a:r>
              <a:rPr lang="en-US" altLang="ko-KR" dirty="0"/>
              <a:t>150</a:t>
            </a:r>
            <a:r>
              <a:rPr lang="ko-KR" altLang="en-US" dirty="0"/>
              <a:t>개로</a:t>
            </a:r>
            <a:endParaRPr lang="en-US" altLang="ko-KR" dirty="0"/>
          </a:p>
          <a:p>
            <a:r>
              <a:rPr lang="ko-KR" altLang="en-US" dirty="0"/>
              <a:t>가장 낮게 나오며</a:t>
            </a:r>
            <a:r>
              <a:rPr lang="en-US" altLang="ko-KR" dirty="0"/>
              <a:t>, 300</a:t>
            </a:r>
            <a:r>
              <a:rPr lang="ko-KR" altLang="en-US" dirty="0"/>
              <a:t>개 이후</a:t>
            </a:r>
            <a:endParaRPr lang="en-US" altLang="ko-KR" dirty="0"/>
          </a:p>
          <a:p>
            <a:r>
              <a:rPr lang="en-US" altLang="ko-KR" dirty="0"/>
              <a:t>MSE </a:t>
            </a:r>
            <a:r>
              <a:rPr lang="ko-KR" altLang="en-US" dirty="0"/>
              <a:t>가 비슷하게 나오는 양상을</a:t>
            </a:r>
            <a:endParaRPr lang="en-US" altLang="ko-KR" dirty="0"/>
          </a:p>
          <a:p>
            <a:r>
              <a:rPr lang="ko-KR" altLang="en-US" dirty="0"/>
              <a:t>보였다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03346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53237-ADD1-4BB8-A45F-A330650E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1824048"/>
            <a:ext cx="4972050" cy="38290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2638F8E-06B7-4626-AEBF-91B42702DDD6}"/>
              </a:ext>
            </a:extLst>
          </p:cNvPr>
          <p:cNvSpPr/>
          <p:nvPr/>
        </p:nvSpPr>
        <p:spPr>
          <a:xfrm>
            <a:off x="1717693" y="3890665"/>
            <a:ext cx="15408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F703C2-5517-4DD4-A18A-A82D86046FEA}"/>
              </a:ext>
            </a:extLst>
          </p:cNvPr>
          <p:cNvSpPr txBox="1"/>
          <p:nvPr/>
        </p:nvSpPr>
        <p:spPr>
          <a:xfrm>
            <a:off x="464457" y="5917544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95% </a:t>
            </a:r>
            <a:r>
              <a:rPr lang="ko-KR" altLang="en-US" dirty="0"/>
              <a:t>분산보존비율로 본 경우 </a:t>
            </a:r>
            <a:r>
              <a:rPr lang="en-US" altLang="ko-KR" dirty="0"/>
              <a:t>2</a:t>
            </a:r>
            <a:r>
              <a:rPr lang="ko-KR" altLang="en-US" dirty="0"/>
              <a:t>차원축소가 좋음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5E5F1E-847A-41EC-B478-751AE2F51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12" y="137260"/>
            <a:ext cx="4315562" cy="631137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1D531E-C9FA-4207-8B8D-4A8A0A982628}"/>
              </a:ext>
            </a:extLst>
          </p:cNvPr>
          <p:cNvGrpSpPr/>
          <p:nvPr/>
        </p:nvGrpSpPr>
        <p:grpSpPr>
          <a:xfrm>
            <a:off x="5554312" y="101283"/>
            <a:ext cx="5903291" cy="6573454"/>
            <a:chOff x="5554312" y="101283"/>
            <a:chExt cx="5903291" cy="657345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48F8F3E-9C9A-4CD5-BB3A-6DF9425C06E8}"/>
                </a:ext>
              </a:extLst>
            </p:cNvPr>
            <p:cNvSpPr/>
            <p:nvPr/>
          </p:nvSpPr>
          <p:spPr>
            <a:xfrm>
              <a:off x="5554312" y="2480424"/>
              <a:ext cx="5903291" cy="41943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60D5E56-69E4-4BE1-923F-A4DB6DBBD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4312" y="101283"/>
              <a:ext cx="4953000" cy="3086100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2C77380-DB15-4271-898A-AEB9E654E7A2}"/>
              </a:ext>
            </a:extLst>
          </p:cNvPr>
          <p:cNvGrpSpPr/>
          <p:nvPr/>
        </p:nvGrpSpPr>
        <p:grpSpPr>
          <a:xfrm>
            <a:off x="5852763" y="3646275"/>
            <a:ext cx="5930704" cy="2915413"/>
            <a:chOff x="5852763" y="3646275"/>
            <a:chExt cx="5930704" cy="29154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4F42512-9FEB-4D78-BDF5-6EFD1D501F31}"/>
                </a:ext>
              </a:extLst>
            </p:cNvPr>
            <p:cNvSpPr/>
            <p:nvPr/>
          </p:nvSpPr>
          <p:spPr>
            <a:xfrm>
              <a:off x="5852763" y="3646275"/>
              <a:ext cx="5796780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7</a:t>
              </a:r>
              <a:r>
                <a:rPr lang="ko-KR" altLang="en-US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개의 변수를 </a:t>
              </a:r>
              <a:r>
                <a:rPr lang="en-US" altLang="ko-KR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2</a:t>
              </a:r>
              <a:r>
                <a:rPr lang="ko-KR" altLang="en-US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차원 축소로</a:t>
              </a:r>
              <a:endParaRPr lang="en-US" altLang="ko-KR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  <a:p>
              <a:pPr algn="ctr"/>
              <a:r>
                <a:rPr lang="ko-KR" altLang="en-US" sz="3600" b="0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새로운 특성을 추출한 결과</a:t>
              </a:r>
              <a:endParaRPr lang="en-US" altLang="ko-KR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7A8A0D3-EFE9-42DE-A578-EA7195EF2753}"/>
                </a:ext>
              </a:extLst>
            </p:cNvPr>
            <p:cNvSpPr/>
            <p:nvPr/>
          </p:nvSpPr>
          <p:spPr>
            <a:xfrm>
              <a:off x="6430720" y="5792247"/>
              <a:ext cx="535274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정확도 </a:t>
              </a:r>
              <a:r>
                <a:rPr lang="en-US" altLang="ko-KR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42.76% </a:t>
              </a:r>
              <a:r>
                <a:rPr lang="ko-KR" altLang="en-US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증가</a:t>
              </a:r>
              <a:endParaRPr lang="en-US" altLang="ko-K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C33AFCE-352C-40CE-B1B5-3B3289B4368D}"/>
                </a:ext>
              </a:extLst>
            </p:cNvPr>
            <p:cNvSpPr/>
            <p:nvPr/>
          </p:nvSpPr>
          <p:spPr>
            <a:xfrm>
              <a:off x="6479400" y="5374149"/>
              <a:ext cx="182293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선형회귀 </a:t>
              </a:r>
              <a:r>
                <a:rPr lang="en-US" altLang="ko-KR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22%</a:t>
              </a:r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3CAF22B-8149-41B5-BDBB-B43EDBC6C24E}"/>
              </a:ext>
            </a:extLst>
          </p:cNvPr>
          <p:cNvSpPr/>
          <p:nvPr/>
        </p:nvSpPr>
        <p:spPr>
          <a:xfrm>
            <a:off x="4094922" y="3966310"/>
            <a:ext cx="1540807" cy="10827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941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E6EF04E-1DE9-41D5-ACCF-A833C913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60" y="1776901"/>
            <a:ext cx="5822110" cy="463587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342B7C-FE35-4C2A-80FD-DD858081D3AD}"/>
              </a:ext>
            </a:extLst>
          </p:cNvPr>
          <p:cNvSpPr/>
          <p:nvPr/>
        </p:nvSpPr>
        <p:spPr>
          <a:xfrm>
            <a:off x="2592087" y="5337057"/>
            <a:ext cx="26837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RMSE =0.1952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DB2EDC-8512-4620-BB55-FEC9015B80D1}"/>
              </a:ext>
            </a:extLst>
          </p:cNvPr>
          <p:cNvGrpSpPr/>
          <p:nvPr/>
        </p:nvGrpSpPr>
        <p:grpSpPr>
          <a:xfrm>
            <a:off x="279170" y="1781004"/>
            <a:ext cx="5894712" cy="4999487"/>
            <a:chOff x="207208" y="1739599"/>
            <a:chExt cx="5894712" cy="499948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6B38CD1-36CC-4150-AFCE-9EDA18F6399B}"/>
                </a:ext>
              </a:extLst>
            </p:cNvPr>
            <p:cNvSpPr/>
            <p:nvPr/>
          </p:nvSpPr>
          <p:spPr>
            <a:xfrm>
              <a:off x="207208" y="1739599"/>
              <a:ext cx="5894712" cy="4999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98513AF-A1F4-4020-A8D0-5791748A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509" y="1816315"/>
              <a:ext cx="5105400" cy="326707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0E2A881-4ED7-4C95-AAE3-08985736D910}"/>
              </a:ext>
            </a:extLst>
          </p:cNvPr>
          <p:cNvSpPr txBox="1"/>
          <p:nvPr/>
        </p:nvSpPr>
        <p:spPr>
          <a:xfrm>
            <a:off x="210046" y="5184001"/>
            <a:ext cx="5762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Grdiend</a:t>
            </a:r>
            <a:r>
              <a:rPr lang="en-US" altLang="ko-KR" dirty="0"/>
              <a:t> Boost =</a:t>
            </a:r>
            <a:r>
              <a:rPr lang="ko-KR" altLang="en-US" dirty="0"/>
              <a:t>오차를 보완하는 방식으로 트리생성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는 병렬처리로 학습속도가 빠르고</a:t>
            </a:r>
            <a:endParaRPr lang="en-US" altLang="ko-KR" dirty="0"/>
          </a:p>
          <a:p>
            <a:r>
              <a:rPr lang="ko-KR" altLang="en-US" dirty="0"/>
              <a:t>유연성이 좋아서 다양한 커스텀 최적화가 가능하다</a:t>
            </a:r>
            <a:endParaRPr lang="en-US" altLang="ko-KR" dirty="0"/>
          </a:p>
          <a:p>
            <a:r>
              <a:rPr lang="ko-KR" altLang="en-US" dirty="0"/>
              <a:t>자동 가지치기로 </a:t>
            </a:r>
            <a:r>
              <a:rPr lang="en-US" altLang="ko-KR" dirty="0"/>
              <a:t>Overfitting </a:t>
            </a:r>
            <a:r>
              <a:rPr lang="ko-KR" altLang="en-US" dirty="0" err="1"/>
              <a:t>과적합</a:t>
            </a:r>
            <a:r>
              <a:rPr lang="ko-KR" altLang="en-US" dirty="0"/>
              <a:t> 방지를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BD06959-1448-4C33-B03C-46AA8F1AA4C4}"/>
              </a:ext>
            </a:extLst>
          </p:cNvPr>
          <p:cNvGrpSpPr/>
          <p:nvPr/>
        </p:nvGrpSpPr>
        <p:grpSpPr>
          <a:xfrm>
            <a:off x="5325050" y="0"/>
            <a:ext cx="6866950" cy="6422065"/>
            <a:chOff x="5325050" y="0"/>
            <a:chExt cx="6866950" cy="642206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12A1186-D37A-4E8A-9DFE-51FDC1EB7165}"/>
                </a:ext>
              </a:extLst>
            </p:cNvPr>
            <p:cNvGrpSpPr/>
            <p:nvPr/>
          </p:nvGrpSpPr>
          <p:grpSpPr>
            <a:xfrm>
              <a:off x="5325050" y="0"/>
              <a:ext cx="6866950" cy="6422065"/>
              <a:chOff x="5325050" y="0"/>
              <a:chExt cx="6866950" cy="6422065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C66F3F84-EED3-4985-8566-D16BBCB4AF5C}"/>
                  </a:ext>
                </a:extLst>
              </p:cNvPr>
              <p:cNvGrpSpPr/>
              <p:nvPr/>
            </p:nvGrpSpPr>
            <p:grpSpPr>
              <a:xfrm rot="16200000">
                <a:off x="6212751" y="5151585"/>
                <a:ext cx="636718" cy="1081640"/>
                <a:chOff x="9180279" y="3972933"/>
                <a:chExt cx="827314" cy="1251642"/>
              </a:xfrm>
            </p:grpSpPr>
            <p:sp>
              <p:nvSpPr>
                <p:cNvPr id="18" name="아래쪽 화살표 94">
                  <a:extLst>
                    <a:ext uri="{FF2B5EF4-FFF2-40B4-BE49-F238E27FC236}">
                      <a16:creationId xmlns:a16="http://schemas.microsoft.com/office/drawing/2014/main" id="{D0E4CBB9-0257-4718-94C9-B5E1A32A6DFF}"/>
                    </a:ext>
                  </a:extLst>
                </p:cNvPr>
                <p:cNvSpPr/>
                <p:nvPr/>
              </p:nvSpPr>
              <p:spPr>
                <a:xfrm>
                  <a:off x="9180279" y="4102109"/>
                  <a:ext cx="827314" cy="1122466"/>
                </a:xfrm>
                <a:prstGeom prst="downArrow">
                  <a:avLst/>
                </a:prstGeom>
                <a:solidFill>
                  <a:srgbClr val="FF6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5127E36C-B512-498A-94D6-FE2877DC06FC}"/>
                    </a:ext>
                  </a:extLst>
                </p:cNvPr>
                <p:cNvSpPr/>
                <p:nvPr/>
              </p:nvSpPr>
              <p:spPr>
                <a:xfrm>
                  <a:off x="9216571" y="3972933"/>
                  <a:ext cx="791022" cy="424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Impact" panose="020B0806030902050204" pitchFamily="34" charset="0"/>
                  </a:endParaRPr>
                </a:p>
              </p:txBody>
            </p:sp>
          </p:grpSp>
          <p:sp>
            <p:nvSpPr>
              <p:cNvPr id="11" name="말풍선: 사각형 10">
                <a:extLst>
                  <a:ext uri="{FF2B5EF4-FFF2-40B4-BE49-F238E27FC236}">
                    <a16:creationId xmlns:a16="http://schemas.microsoft.com/office/drawing/2014/main" id="{A1D8E50C-B419-49F2-A851-11AECD74530A}"/>
                  </a:ext>
                </a:extLst>
              </p:cNvPr>
              <p:cNvSpPr/>
              <p:nvPr/>
            </p:nvSpPr>
            <p:spPr>
              <a:xfrm>
                <a:off x="7316179" y="4081451"/>
                <a:ext cx="4403310" cy="2340614"/>
              </a:xfrm>
              <a:custGeom>
                <a:avLst/>
                <a:gdLst>
                  <a:gd name="connsiteX0" fmla="*/ 0 w 3668233"/>
                  <a:gd name="connsiteY0" fmla="*/ 0 h 2329982"/>
                  <a:gd name="connsiteX1" fmla="*/ 611372 w 3668233"/>
                  <a:gd name="connsiteY1" fmla="*/ 0 h 2329982"/>
                  <a:gd name="connsiteX2" fmla="*/ 611372 w 3668233"/>
                  <a:gd name="connsiteY2" fmla="*/ 0 h 2329982"/>
                  <a:gd name="connsiteX3" fmla="*/ 1528430 w 3668233"/>
                  <a:gd name="connsiteY3" fmla="*/ 0 h 2329982"/>
                  <a:gd name="connsiteX4" fmla="*/ 3668233 w 3668233"/>
                  <a:gd name="connsiteY4" fmla="*/ 0 h 2329982"/>
                  <a:gd name="connsiteX5" fmla="*/ 3668233 w 3668233"/>
                  <a:gd name="connsiteY5" fmla="*/ 388330 h 2329982"/>
                  <a:gd name="connsiteX6" fmla="*/ 3668233 w 3668233"/>
                  <a:gd name="connsiteY6" fmla="*/ 388330 h 2329982"/>
                  <a:gd name="connsiteX7" fmla="*/ 3668233 w 3668233"/>
                  <a:gd name="connsiteY7" fmla="*/ 970826 h 2329982"/>
                  <a:gd name="connsiteX8" fmla="*/ 3668233 w 3668233"/>
                  <a:gd name="connsiteY8" fmla="*/ 2329982 h 2329982"/>
                  <a:gd name="connsiteX9" fmla="*/ 1528430 w 3668233"/>
                  <a:gd name="connsiteY9" fmla="*/ 2329982 h 2329982"/>
                  <a:gd name="connsiteX10" fmla="*/ 611372 w 3668233"/>
                  <a:gd name="connsiteY10" fmla="*/ 2329982 h 2329982"/>
                  <a:gd name="connsiteX11" fmla="*/ 611372 w 3668233"/>
                  <a:gd name="connsiteY11" fmla="*/ 2329982 h 2329982"/>
                  <a:gd name="connsiteX12" fmla="*/ 0 w 3668233"/>
                  <a:gd name="connsiteY12" fmla="*/ 2329982 h 2329982"/>
                  <a:gd name="connsiteX13" fmla="*/ 0 w 3668233"/>
                  <a:gd name="connsiteY13" fmla="*/ 970826 h 2329982"/>
                  <a:gd name="connsiteX14" fmla="*/ -735077 w 3668233"/>
                  <a:gd name="connsiteY14" fmla="*/ 707359 h 2329982"/>
                  <a:gd name="connsiteX15" fmla="*/ 0 w 3668233"/>
                  <a:gd name="connsiteY15" fmla="*/ 388330 h 2329982"/>
                  <a:gd name="connsiteX16" fmla="*/ 0 w 3668233"/>
                  <a:gd name="connsiteY16" fmla="*/ 0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201291 w 4403310"/>
                  <a:gd name="connsiteY4" fmla="*/ 116958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211924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894565 w 4403310"/>
                  <a:gd name="connsiteY12" fmla="*/ 2191759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286352 w 4403310"/>
                  <a:gd name="connsiteY8" fmla="*/ 2213024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894565 w 4403310"/>
                  <a:gd name="connsiteY12" fmla="*/ 2191759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86352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75719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75719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262677 w 4403310"/>
                  <a:gd name="connsiteY5" fmla="*/ 150307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388330 h 2340614"/>
                  <a:gd name="connsiteX8" fmla="*/ 4403310 w 4403310"/>
                  <a:gd name="connsiteY8" fmla="*/ 970826 h 2340614"/>
                  <a:gd name="connsiteX9" fmla="*/ 4275719 w 4403310"/>
                  <a:gd name="connsiteY9" fmla="*/ 2213024 h 2340614"/>
                  <a:gd name="connsiteX10" fmla="*/ 3635356 w 4403310"/>
                  <a:gd name="connsiteY10" fmla="*/ 2340614 h 2340614"/>
                  <a:gd name="connsiteX11" fmla="*/ 2263507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1346449 w 4403310"/>
                  <a:gd name="connsiteY13" fmla="*/ 2329982 h 2340614"/>
                  <a:gd name="connsiteX14" fmla="*/ 894565 w 4403310"/>
                  <a:gd name="connsiteY14" fmla="*/ 2191759 h 2340614"/>
                  <a:gd name="connsiteX15" fmla="*/ 735077 w 4403310"/>
                  <a:gd name="connsiteY15" fmla="*/ 970826 h 2340614"/>
                  <a:gd name="connsiteX16" fmla="*/ 0 w 4403310"/>
                  <a:gd name="connsiteY16" fmla="*/ 707359 h 2340614"/>
                  <a:gd name="connsiteX17" fmla="*/ 735077 w 4403310"/>
                  <a:gd name="connsiteY17" fmla="*/ 388330 h 2340614"/>
                  <a:gd name="connsiteX18" fmla="*/ 862668 w 4403310"/>
                  <a:gd name="connsiteY18" fmla="*/ 106325 h 2340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03310" h="2340614">
                    <a:moveTo>
                      <a:pt x="862668" y="106325"/>
                    </a:moveTo>
                    <a:lnTo>
                      <a:pt x="1346449" y="0"/>
                    </a:lnTo>
                    <a:lnTo>
                      <a:pt x="1346449" y="0"/>
                    </a:lnTo>
                    <a:lnTo>
                      <a:pt x="2263507" y="0"/>
                    </a:lnTo>
                    <a:lnTo>
                      <a:pt x="4009906" y="10632"/>
                    </a:lnTo>
                    <a:cubicBezTo>
                      <a:pt x="4072898" y="78455"/>
                      <a:pt x="4199685" y="82484"/>
                      <a:pt x="4262677" y="150307"/>
                    </a:cubicBezTo>
                    <a:lnTo>
                      <a:pt x="4403310" y="388330"/>
                    </a:lnTo>
                    <a:lnTo>
                      <a:pt x="4403310" y="388330"/>
                    </a:lnTo>
                    <a:lnTo>
                      <a:pt x="4403310" y="970826"/>
                    </a:lnTo>
                    <a:lnTo>
                      <a:pt x="4275719" y="2213024"/>
                    </a:lnTo>
                    <a:cubicBezTo>
                      <a:pt x="4108338" y="2312262"/>
                      <a:pt x="3855899" y="2326437"/>
                      <a:pt x="3635356" y="2340614"/>
                    </a:cubicBezTo>
                    <a:lnTo>
                      <a:pt x="2263507" y="2329982"/>
                    </a:lnTo>
                    <a:lnTo>
                      <a:pt x="1346449" y="2329982"/>
                    </a:lnTo>
                    <a:lnTo>
                      <a:pt x="1346449" y="2329982"/>
                    </a:lnTo>
                    <a:lnTo>
                      <a:pt x="894565" y="2191759"/>
                    </a:lnTo>
                    <a:lnTo>
                      <a:pt x="735077" y="970826"/>
                    </a:lnTo>
                    <a:lnTo>
                      <a:pt x="0" y="707359"/>
                    </a:lnTo>
                    <a:lnTo>
                      <a:pt x="735077" y="388330"/>
                    </a:lnTo>
                    <a:lnTo>
                      <a:pt x="862668" y="106325"/>
                    </a:lnTo>
                    <a:close/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30C11AD-01E6-4B43-BD58-306B704AAEFA}"/>
                  </a:ext>
                </a:extLst>
              </p:cNvPr>
              <p:cNvGrpSpPr/>
              <p:nvPr/>
            </p:nvGrpSpPr>
            <p:grpSpPr>
              <a:xfrm>
                <a:off x="5325050" y="0"/>
                <a:ext cx="6866950" cy="3868739"/>
                <a:chOff x="5325050" y="0"/>
                <a:chExt cx="6866950" cy="3868739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4180CC26-5AFE-454C-B0FB-E95D2C2F65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3648"/>
                <a:stretch/>
              </p:blipFill>
              <p:spPr>
                <a:xfrm>
                  <a:off x="5325050" y="0"/>
                  <a:ext cx="6866950" cy="3868739"/>
                </a:xfrm>
                <a:prstGeom prst="rect">
                  <a:avLst/>
                </a:prstGeom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4227754-D0FB-45FF-9F9F-99AB22FB29C3}"/>
                    </a:ext>
                  </a:extLst>
                </p:cNvPr>
                <p:cNvSpPr/>
                <p:nvPr/>
              </p:nvSpPr>
              <p:spPr>
                <a:xfrm>
                  <a:off x="9508252" y="85231"/>
                  <a:ext cx="2683748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ko-KR" sz="2800" b="1" cap="none" spc="0" dirty="0">
                      <a:ln w="6600">
                        <a:solidFill>
                          <a:schemeClr val="accent2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dist="38100" dir="2700000" algn="tl" rotWithShape="0">
                          <a:schemeClr val="accent2"/>
                        </a:outerShdw>
                      </a:effectLst>
                    </a:rPr>
                    <a:t>RMSE =0.2114</a:t>
                  </a:r>
                </a:p>
              </p:txBody>
            </p:sp>
          </p:grp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B60FEA-74EE-4A26-80BC-A9E991D978C2}"/>
                </a:ext>
              </a:extLst>
            </p:cNvPr>
            <p:cNvSpPr txBox="1"/>
            <p:nvPr/>
          </p:nvSpPr>
          <p:spPr>
            <a:xfrm>
              <a:off x="8577470" y="4374595"/>
              <a:ext cx="2626040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예측모델을 </a:t>
              </a:r>
              <a:r>
                <a:rPr lang="ko-KR" altLang="en-US" dirty="0" err="1"/>
                <a:t>평가할때</a:t>
              </a:r>
              <a:endParaRPr lang="en-US" altLang="ko-KR" dirty="0"/>
            </a:p>
            <a:p>
              <a:r>
                <a:rPr lang="ko-KR" altLang="en-US" dirty="0"/>
                <a:t>고려하는 성능지표는 </a:t>
              </a:r>
              <a:endParaRPr lang="en-US" altLang="ko-KR" dirty="0"/>
            </a:p>
            <a:p>
              <a:r>
                <a:rPr lang="en-US" altLang="ko-KR" dirty="0"/>
                <a:t>RMSE</a:t>
              </a:r>
              <a:r>
                <a:rPr lang="ko-KR" altLang="en-US" dirty="0"/>
                <a:t> 와 </a:t>
              </a:r>
              <a:r>
                <a:rPr lang="en-US" altLang="ko-KR" dirty="0"/>
                <a:t>MAE </a:t>
              </a:r>
              <a:r>
                <a:rPr lang="ko-KR" altLang="en-US" dirty="0"/>
                <a:t>로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 err="1"/>
                <a:t>우리모델은</a:t>
              </a:r>
              <a:r>
                <a:rPr lang="ko-KR" altLang="en-US" dirty="0"/>
                <a:t> </a:t>
              </a:r>
              <a:r>
                <a:rPr lang="en-US" altLang="ko-KR" dirty="0"/>
                <a:t>RMSE </a:t>
              </a:r>
              <a:r>
                <a:rPr lang="ko-KR" altLang="en-US" dirty="0"/>
                <a:t>평균</a:t>
              </a:r>
              <a:endParaRPr lang="en-US" altLang="ko-KR" dirty="0"/>
            </a:p>
            <a:p>
              <a:r>
                <a:rPr lang="ko-KR" altLang="en-US" dirty="0"/>
                <a:t>제곱근오차로 측정했다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4090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69344E7-DA7C-4F45-B36B-89A8420D674A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4A2F07-4F82-49C0-8085-8E4034F988E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908FA1E-B101-4DAB-BC63-50F59C7F5A87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ACAF796-6EC3-497E-A384-2C09292086D9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7F78F46-86E6-4BB6-ACF8-71068AC944DC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CFC728-9BC9-4C5B-BDAC-93CE7A06C22D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3862BB7D-EC35-4B39-B199-A3A020D833B2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627D92D-22F2-463B-8E65-B2564171C3FB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BBDB4F0-A217-4300-AE22-4E93053FA835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270629-DF04-4AD4-B5E8-626CAEDDB2F9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공급함수 선형회귀식 평가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A632E-F2D6-4E83-A44A-17F98A0E23AD}"/>
              </a:ext>
            </a:extLst>
          </p:cNvPr>
          <p:cNvSpPr/>
          <p:nvPr/>
        </p:nvSpPr>
        <p:spPr>
          <a:xfrm>
            <a:off x="513486" y="2442961"/>
            <a:ext cx="11103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예측생산량 = (-3.39182057e+05)*</a:t>
            </a:r>
            <a:r>
              <a:rPr lang="ko-KR" altLang="en-US" sz="2000" b="1" dirty="0" err="1"/>
              <a:t>a</a:t>
            </a:r>
            <a:r>
              <a:rPr lang="ko-KR" altLang="en-US" sz="2000" b="1" dirty="0"/>
              <a:t> +(1.58931738e+02)*</a:t>
            </a:r>
            <a:r>
              <a:rPr lang="ko-KR" altLang="en-US" sz="2000" b="1" dirty="0" err="1"/>
              <a:t>b</a:t>
            </a:r>
            <a:r>
              <a:rPr lang="ko-KR" altLang="en-US" sz="2000" b="1" dirty="0"/>
              <a:t> + (3.17093940e+02)*c + </a:t>
            </a:r>
            <a:endParaRPr lang="en-US" altLang="ko-KR" sz="2000" b="1" dirty="0"/>
          </a:p>
          <a:p>
            <a:r>
              <a:rPr lang="en-US" altLang="ko-KR" sz="2000" b="1" dirty="0"/>
              <a:t>                  </a:t>
            </a:r>
            <a:r>
              <a:rPr lang="ko-KR" altLang="en-US" sz="2000" b="1" dirty="0"/>
              <a:t>(-1.53284147e+03)*</a:t>
            </a:r>
            <a:r>
              <a:rPr lang="ko-KR" altLang="en-US" sz="2000" b="1" dirty="0" err="1"/>
              <a:t>d</a:t>
            </a:r>
            <a:r>
              <a:rPr lang="ko-KR" altLang="en-US" sz="2000" b="1" dirty="0"/>
              <a:t> + (2.66674883e+02)*</a:t>
            </a:r>
            <a:r>
              <a:rPr lang="ko-KR" altLang="en-US" sz="2000" b="1" dirty="0" err="1"/>
              <a:t>e</a:t>
            </a:r>
            <a:r>
              <a:rPr lang="ko-KR" altLang="en-US" sz="2000" b="1" dirty="0"/>
              <a:t> + (-8.35970312e+03)*</a:t>
            </a:r>
            <a:r>
              <a:rPr lang="ko-KR" altLang="en-US" sz="2000" b="1" dirty="0" err="1"/>
              <a:t>f</a:t>
            </a:r>
            <a:r>
              <a:rPr lang="ko-KR" altLang="en-US" sz="2000" b="1" dirty="0"/>
              <a:t> +                   </a:t>
            </a:r>
            <a:endParaRPr lang="en-US" altLang="ko-KR" sz="2000" b="1" dirty="0"/>
          </a:p>
          <a:p>
            <a:r>
              <a:rPr lang="en-US" altLang="ko-KR" sz="2000" b="1" dirty="0"/>
              <a:t>                  </a:t>
            </a:r>
            <a:r>
              <a:rPr lang="ko-KR" altLang="en-US" sz="2000" b="1" dirty="0"/>
              <a:t>(4.51645957e+03)*</a:t>
            </a:r>
            <a:r>
              <a:rPr lang="ko-KR" altLang="en-US" sz="2000" b="1" dirty="0" err="1"/>
              <a:t>g</a:t>
            </a:r>
            <a:r>
              <a:rPr lang="ko-KR" altLang="en-US" sz="2000" b="1" dirty="0"/>
              <a:t> +  1265287.1815699725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E66DFD-9AE4-4814-91EF-B514138D624E}"/>
              </a:ext>
            </a:extLst>
          </p:cNvPr>
          <p:cNvSpPr/>
          <p:nvPr/>
        </p:nvSpPr>
        <p:spPr>
          <a:xfrm>
            <a:off x="6284379" y="239119"/>
            <a:ext cx="5673348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선형회귀식으로 계산된 계수와 절편을 이용해서</a:t>
            </a:r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공급함수를 만들었고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</a:t>
            </a:r>
          </a:p>
          <a:p>
            <a:pPr algn="ctr"/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정밀한 생산량 예측을 위해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 </a:t>
            </a: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독립변수들의 조합을 사용하였다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</a:t>
            </a:r>
            <a:r>
              <a:rPr lang="ko-KR" alt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FF8620-FD3B-4A0B-AFD8-8F91157F4B7D}"/>
              </a:ext>
            </a:extLst>
          </p:cNvPr>
          <p:cNvSpPr/>
          <p:nvPr/>
        </p:nvSpPr>
        <p:spPr>
          <a:xfrm>
            <a:off x="513486" y="1864226"/>
            <a:ext cx="80308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/>
          </a:p>
          <a:p>
            <a:r>
              <a:rPr lang="ko-KR" altLang="en-US" sz="1400" dirty="0" err="1"/>
              <a:t>man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f</a:t>
            </a:r>
            <a:r>
              <a:rPr lang="ko-KR" altLang="en-US" sz="1400" dirty="0"/>
              <a:t>( </a:t>
            </a:r>
            <a:r>
              <a:rPr lang="ko-KR" altLang="en-US" sz="1400" dirty="0" err="1"/>
              <a:t>bear</a:t>
            </a:r>
            <a:r>
              <a:rPr lang="ko-KR" altLang="en-US" sz="1400" dirty="0"/>
              <a:t>,  precipitation1,2 ,insolation1, humidity1,2, PHU2 )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D9B2788-DBF9-485D-A4A4-3137913E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317874"/>
              </p:ext>
            </p:extLst>
          </p:nvPr>
        </p:nvGraphicFramePr>
        <p:xfrm>
          <a:off x="513486" y="3700706"/>
          <a:ext cx="11042152" cy="22019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2179">
                  <a:extLst>
                    <a:ext uri="{9D8B030D-6E8A-4147-A177-3AD203B41FA5}">
                      <a16:colId xmlns:a16="http://schemas.microsoft.com/office/drawing/2014/main" val="1796838114"/>
                    </a:ext>
                  </a:extLst>
                </a:gridCol>
                <a:gridCol w="1509823">
                  <a:extLst>
                    <a:ext uri="{9D8B030D-6E8A-4147-A177-3AD203B41FA5}">
                      <a16:colId xmlns:a16="http://schemas.microsoft.com/office/drawing/2014/main" val="4101660280"/>
                    </a:ext>
                  </a:extLst>
                </a:gridCol>
                <a:gridCol w="1613338">
                  <a:extLst>
                    <a:ext uri="{9D8B030D-6E8A-4147-A177-3AD203B41FA5}">
                      <a16:colId xmlns:a16="http://schemas.microsoft.com/office/drawing/2014/main" val="1353189984"/>
                    </a:ext>
                  </a:extLst>
                </a:gridCol>
                <a:gridCol w="1792310">
                  <a:extLst>
                    <a:ext uri="{9D8B030D-6E8A-4147-A177-3AD203B41FA5}">
                      <a16:colId xmlns:a16="http://schemas.microsoft.com/office/drawing/2014/main" val="1118400000"/>
                    </a:ext>
                  </a:extLst>
                </a:gridCol>
                <a:gridCol w="1772408">
                  <a:extLst>
                    <a:ext uri="{9D8B030D-6E8A-4147-A177-3AD203B41FA5}">
                      <a16:colId xmlns:a16="http://schemas.microsoft.com/office/drawing/2014/main" val="268802038"/>
                    </a:ext>
                  </a:extLst>
                </a:gridCol>
                <a:gridCol w="1905408">
                  <a:extLst>
                    <a:ext uri="{9D8B030D-6E8A-4147-A177-3AD203B41FA5}">
                      <a16:colId xmlns:a16="http://schemas.microsoft.com/office/drawing/2014/main" val="874410669"/>
                    </a:ext>
                  </a:extLst>
                </a:gridCol>
                <a:gridCol w="2026686">
                  <a:extLst>
                    <a:ext uri="{9D8B030D-6E8A-4147-A177-3AD203B41FA5}">
                      <a16:colId xmlns:a16="http://schemas.microsoft.com/office/drawing/2014/main" val="326486331"/>
                    </a:ext>
                  </a:extLst>
                </a:gridCol>
              </a:tblGrid>
              <a:tr h="5049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조건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흉년의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기후조건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풍년의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기후조건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3. </a:t>
                      </a:r>
                      <a:r>
                        <a:rPr lang="ko-KR" altLang="en-US" sz="1600" dirty="0"/>
                        <a:t>풍년 기후  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성과수비율 高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번 조건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일조량 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4.</a:t>
                      </a:r>
                      <a:r>
                        <a:rPr lang="ko-KR" altLang="en-US" sz="1600" dirty="0"/>
                        <a:t> 풍년 기후 </a:t>
                      </a:r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개화기강수량 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  4</a:t>
                      </a:r>
                      <a:r>
                        <a:rPr lang="ko-KR" altLang="en-US" sz="1600" dirty="0"/>
                        <a:t>번 조건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 err="1"/>
                        <a:t>개화기일조량</a:t>
                      </a:r>
                      <a:r>
                        <a:rPr lang="ko-KR" altLang="en-US" sz="1600" dirty="0"/>
                        <a:t> 多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447282"/>
                  </a:ext>
                </a:extLst>
              </a:tr>
              <a:tr h="8114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최근 흉년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2017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년과 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/>
                        <a:t>과거 흉년이던 조건의 평균을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최근 풍년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2009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년과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/>
                        <a:t>과거 풍년이던 조건의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평균을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생산량을 증가시키는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변수를 고려했을 때</a:t>
                      </a:r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성과수비율이 높아지면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일조량이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재배조건에 중요함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강수량이 일조량과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음의 상관관계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774945"/>
                  </a:ext>
                </a:extLst>
              </a:tr>
              <a:tr h="8114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예</a:t>
                      </a:r>
                      <a:endParaRPr lang="en-US" altLang="ko-KR" sz="1600" b="1" dirty="0"/>
                    </a:p>
                    <a:p>
                      <a:pPr latinLnBrk="1"/>
                      <a:r>
                        <a:rPr lang="ko-KR" altLang="en-US" sz="1600" b="1" dirty="0"/>
                        <a:t>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633936 </a:t>
                      </a:r>
                      <a:r>
                        <a:rPr lang="ko-KR" altLang="en-US" sz="1800" dirty="0"/>
                        <a:t>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665045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698197 </a:t>
                      </a:r>
                      <a:r>
                        <a:rPr lang="ko-KR" altLang="en-US" sz="1800" dirty="0"/>
                        <a:t>톤</a:t>
                      </a:r>
                      <a:endParaRPr lang="en-US" altLang="ko-KR" sz="18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감귤생산 예측량도 증가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726220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algn="ctr" latinLnBrk="1"/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예측량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증가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=647775 </a:t>
                      </a:r>
                      <a:r>
                        <a:rPr lang="ko-KR" altLang="en-US" sz="1800" dirty="0"/>
                        <a:t>톤</a:t>
                      </a:r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725966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예측량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증가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91084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1E4F6CC-5EEB-427E-AD4D-F9375D3D97BA}"/>
              </a:ext>
            </a:extLst>
          </p:cNvPr>
          <p:cNvSpPr txBox="1"/>
          <p:nvPr/>
        </p:nvSpPr>
        <p:spPr>
          <a:xfrm>
            <a:off x="1386189" y="6119704"/>
            <a:ext cx="1030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흉년 더미변수와 풍년 더미변수를 모델링에 넣지 못해서</a:t>
            </a:r>
            <a:r>
              <a:rPr lang="en-US" altLang="ko-KR" dirty="0"/>
              <a:t>,  </a:t>
            </a:r>
            <a:r>
              <a:rPr lang="ko-KR" altLang="en-US" dirty="0"/>
              <a:t>배제한 후 랜덤으로 기후조건을 가정함 </a:t>
            </a:r>
          </a:p>
        </p:txBody>
      </p:sp>
    </p:spTree>
    <p:extLst>
      <p:ext uri="{BB962C8B-B14F-4D97-AF65-F5344CB8AC3E}">
        <p14:creationId xmlns:p14="http://schemas.microsoft.com/office/powerpoint/2010/main" val="375225533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132187" y="2849598"/>
            <a:ext cx="2954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수요량</a:t>
            </a:r>
            <a:endParaRPr kumimoji="1"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</a:endParaRPr>
          </a:p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예측모델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254552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C9F9EE3A-89C7-4D0A-B65B-D8DB1AC52E39}"/>
              </a:ext>
            </a:extLst>
          </p:cNvPr>
          <p:cNvGrpSpPr/>
          <p:nvPr/>
        </p:nvGrpSpPr>
        <p:grpSpPr>
          <a:xfrm>
            <a:off x="697440" y="3485165"/>
            <a:ext cx="5175494" cy="2987145"/>
            <a:chOff x="540327" y="1394479"/>
            <a:chExt cx="2826328" cy="315673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0645046-C12F-4E67-ACCA-4D026C22531E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EDBA353-4F3B-4359-93A4-0B80C4D0C3F7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rgbClr val="F1833F"/>
                  </a:solidFill>
                </a:rPr>
                <a:t>기존 연구</a:t>
              </a:r>
            </a:p>
          </p:txBody>
        </p:sp>
      </p:grpSp>
      <p:pic>
        <p:nvPicPr>
          <p:cNvPr id="44" name="Picture 2" descr="http://cfile7.uf.tistory.com/image/1752EF404E304FCB0333A6">
            <a:extLst>
              <a:ext uri="{FF2B5EF4-FFF2-40B4-BE49-F238E27FC236}">
                <a16:creationId xmlns:a16="http://schemas.microsoft.com/office/drawing/2014/main" id="{DF2B7177-BC87-4235-94E1-4F086D522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159" y="129958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 err="1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기존 연구 한계점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241220-6743-4E90-B298-7246F9635C89}"/>
              </a:ext>
            </a:extLst>
          </p:cNvPr>
          <p:cNvSpPr/>
          <p:nvPr/>
        </p:nvSpPr>
        <p:spPr>
          <a:xfrm>
            <a:off x="2036126" y="2495005"/>
            <a:ext cx="8561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감귤 수요량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생과 수요량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가공 수요량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수출량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57D959-21F4-4EB4-8488-F98653A856CF}"/>
              </a:ext>
            </a:extLst>
          </p:cNvPr>
          <p:cNvGrpSpPr/>
          <p:nvPr/>
        </p:nvGrpSpPr>
        <p:grpSpPr>
          <a:xfrm>
            <a:off x="899758" y="4317409"/>
            <a:ext cx="4491502" cy="1934977"/>
            <a:chOff x="-1298574" y="6412903"/>
            <a:chExt cx="4491502" cy="193497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C7D157C-6EFE-407A-A87B-5A0CEF698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41424" y="6783409"/>
              <a:ext cx="3409950" cy="5905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B39C4F9-9A43-4053-AF96-4283DFBB6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77338"/>
            <a:stretch/>
          </p:blipFill>
          <p:spPr>
            <a:xfrm>
              <a:off x="-1263649" y="7831246"/>
              <a:ext cx="4456577" cy="5166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90D8F1-91DD-4D81-8B10-CE08E70FD1CD}"/>
                </a:ext>
              </a:extLst>
            </p:cNvPr>
            <p:cNvSpPr txBox="1"/>
            <p:nvPr/>
          </p:nvSpPr>
          <p:spPr>
            <a:xfrm>
              <a:off x="-1298574" y="6412903"/>
              <a:ext cx="3751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과수부문의 장기 수급전망과 정책과제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(1993)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94A479-5CE1-4E7F-99C3-1A266D86858B}"/>
                </a:ext>
              </a:extLst>
            </p:cNvPr>
            <p:cNvSpPr txBox="1"/>
            <p:nvPr/>
          </p:nvSpPr>
          <p:spPr>
            <a:xfrm>
              <a:off x="-1263649" y="7528153"/>
              <a:ext cx="3252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주요 채소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과일의 수급함수 추정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(2000)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06B0CFC-7F0B-4100-BAD2-C7EBFFD97A32}"/>
              </a:ext>
            </a:extLst>
          </p:cNvPr>
          <p:cNvGrpSpPr/>
          <p:nvPr/>
        </p:nvGrpSpPr>
        <p:grpSpPr>
          <a:xfrm>
            <a:off x="4511024" y="3004324"/>
            <a:ext cx="2061225" cy="139092"/>
            <a:chOff x="667657" y="4701383"/>
            <a:chExt cx="4661581" cy="13277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ED1F1B4-5988-4CFD-8FFE-47EE7EF92C96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30AF8D03-4F4F-40B3-937B-1C1FBF0F48B8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3573E8-FE3A-4638-9226-8A4990C8A8E7}"/>
              </a:ext>
            </a:extLst>
          </p:cNvPr>
          <p:cNvSpPr/>
          <p:nvPr/>
        </p:nvSpPr>
        <p:spPr>
          <a:xfrm>
            <a:off x="6904025" y="4347539"/>
            <a:ext cx="3491100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자체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가격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대체재 가격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오렌지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인당 소득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인당 열대 과일 수입량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67BC30C-11BB-47BF-8837-57AF4B197A2A}"/>
              </a:ext>
            </a:extLst>
          </p:cNvPr>
          <p:cNvGrpSpPr/>
          <p:nvPr/>
        </p:nvGrpSpPr>
        <p:grpSpPr>
          <a:xfrm>
            <a:off x="6705600" y="3422527"/>
            <a:ext cx="3491100" cy="726745"/>
            <a:chOff x="7284026" y="1891721"/>
            <a:chExt cx="4322619" cy="980118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989F55CD-3B01-4F3E-8A6A-4DA8A38A8BF3}"/>
                </a:ext>
              </a:extLst>
            </p:cNvPr>
            <p:cNvGrpSpPr/>
            <p:nvPr/>
          </p:nvGrpSpPr>
          <p:grpSpPr>
            <a:xfrm>
              <a:off x="7284026" y="2296322"/>
              <a:ext cx="4322619" cy="575517"/>
              <a:chOff x="7249900" y="1688174"/>
              <a:chExt cx="2489186" cy="600165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0DDA8D4D-75F6-4833-B577-401467202BDB}"/>
                  </a:ext>
                </a:extLst>
              </p:cNvPr>
              <p:cNvSpPr/>
              <p:nvPr/>
            </p:nvSpPr>
            <p:spPr>
              <a:xfrm>
                <a:off x="7362361" y="1688174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3C344C2-7A72-434B-8A24-3009A39299E1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BE1190F-C5A1-4F0F-996C-1A41B4A0DCCA}"/>
                </a:ext>
              </a:extLst>
            </p:cNvPr>
            <p:cNvSpPr/>
            <p:nvPr/>
          </p:nvSpPr>
          <p:spPr>
            <a:xfrm>
              <a:off x="8068840" y="1891721"/>
              <a:ext cx="3012242" cy="87166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36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설명 변수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7694646-321E-49AF-98B9-E42ADC302626}"/>
              </a:ext>
            </a:extLst>
          </p:cNvPr>
          <p:cNvGrpSpPr/>
          <p:nvPr/>
        </p:nvGrpSpPr>
        <p:grpSpPr>
          <a:xfrm>
            <a:off x="-1075082" y="2743551"/>
            <a:ext cx="6096000" cy="3914059"/>
            <a:chOff x="9023238" y="1518600"/>
            <a:chExt cx="6096000" cy="3914059"/>
          </a:xfrm>
        </p:grpSpPr>
        <p:sp>
          <p:nvSpPr>
            <p:cNvPr id="67" name="칠각형 66">
              <a:extLst>
                <a:ext uri="{FF2B5EF4-FFF2-40B4-BE49-F238E27FC236}">
                  <a16:creationId xmlns:a16="http://schemas.microsoft.com/office/drawing/2014/main" id="{B7F06FF8-0D8A-4C30-8F75-7D84736365B3}"/>
                </a:ext>
              </a:extLst>
            </p:cNvPr>
            <p:cNvSpPr/>
            <p:nvPr/>
          </p:nvSpPr>
          <p:spPr>
            <a:xfrm>
              <a:off x="10417209" y="2341554"/>
              <a:ext cx="3308059" cy="3091105"/>
            </a:xfrm>
            <a:prstGeom prst="heptagon">
              <a:avLst/>
            </a:prstGeom>
            <a:solidFill>
              <a:srgbClr val="FD9D3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A09AD122-65DF-4C55-B73E-C6495D89E6D5}"/>
                </a:ext>
              </a:extLst>
            </p:cNvPr>
            <p:cNvGrpSpPr/>
            <p:nvPr/>
          </p:nvGrpSpPr>
          <p:grpSpPr>
            <a:xfrm>
              <a:off x="11970506" y="1518600"/>
              <a:ext cx="959526" cy="1478584"/>
              <a:chOff x="9366991" y="4033601"/>
              <a:chExt cx="959526" cy="1478584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B5F4FD7C-65B3-4F4A-9E3E-28B2BDC1D1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582"/>
              <a:stretch/>
            </p:blipFill>
            <p:spPr>
              <a:xfrm rot="156451" flipH="1">
                <a:off x="9366991" y="4033601"/>
                <a:ext cx="959526" cy="1478584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907CFED6-A518-46A7-ACB4-7AEAFB0400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582"/>
              <a:stretch/>
            </p:blipFill>
            <p:spPr>
              <a:xfrm rot="1880870" flipH="1">
                <a:off x="9416271" y="4383117"/>
                <a:ext cx="524458" cy="1004919"/>
              </a:xfrm>
              <a:prstGeom prst="rect">
                <a:avLst/>
              </a:prstGeom>
            </p:spPr>
          </p:pic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4BA0AF7-17F5-4603-9853-0ED4A70BFB22}"/>
                </a:ext>
              </a:extLst>
            </p:cNvPr>
            <p:cNvSpPr/>
            <p:nvPr/>
          </p:nvSpPr>
          <p:spPr>
            <a:xfrm>
              <a:off x="9023238" y="2712540"/>
              <a:ext cx="6096000" cy="23821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</a:rPr>
                <a:t>오렌지가 정말</a:t>
              </a:r>
              <a:endParaRPr lang="en-US" altLang="ko-KR" sz="2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</a:rPr>
                <a:t>감귤의 대체과일</a:t>
              </a: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</a:rPr>
                <a:t>?</a:t>
              </a:r>
            </a:p>
            <a:p>
              <a:pPr algn="ctr">
                <a:lnSpc>
                  <a:spcPct val="150000"/>
                </a:lnSpc>
              </a:pPr>
              <a:endParaRPr lang="en-US" altLang="ko-KR" sz="7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감귤의 판매시기 고려한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경합과일 재선정 및 추가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0DCBC70-79B4-4A3F-87F8-49938C9C1E40}"/>
              </a:ext>
            </a:extLst>
          </p:cNvPr>
          <p:cNvGrpSpPr/>
          <p:nvPr/>
        </p:nvGrpSpPr>
        <p:grpSpPr>
          <a:xfrm>
            <a:off x="1732966" y="687973"/>
            <a:ext cx="6096000" cy="3914059"/>
            <a:chOff x="9023238" y="1518600"/>
            <a:chExt cx="6096000" cy="3914059"/>
          </a:xfrm>
        </p:grpSpPr>
        <p:sp>
          <p:nvSpPr>
            <p:cNvPr id="72" name="칠각형 71">
              <a:extLst>
                <a:ext uri="{FF2B5EF4-FFF2-40B4-BE49-F238E27FC236}">
                  <a16:creationId xmlns:a16="http://schemas.microsoft.com/office/drawing/2014/main" id="{F9E5825A-080D-4B1D-A399-3DB34EBB58B8}"/>
                </a:ext>
              </a:extLst>
            </p:cNvPr>
            <p:cNvSpPr/>
            <p:nvPr/>
          </p:nvSpPr>
          <p:spPr>
            <a:xfrm>
              <a:off x="10417209" y="2341554"/>
              <a:ext cx="3308059" cy="3091105"/>
            </a:xfrm>
            <a:prstGeom prst="heptagon">
              <a:avLst/>
            </a:prstGeom>
            <a:solidFill>
              <a:srgbClr val="FD9D3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A162390-E655-4953-B4C6-A3E7D2F230A2}"/>
                </a:ext>
              </a:extLst>
            </p:cNvPr>
            <p:cNvGrpSpPr/>
            <p:nvPr/>
          </p:nvGrpSpPr>
          <p:grpSpPr>
            <a:xfrm>
              <a:off x="11970506" y="1518600"/>
              <a:ext cx="959526" cy="1478584"/>
              <a:chOff x="9366991" y="4033601"/>
              <a:chExt cx="959526" cy="1478584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90D3322-3EF8-4B17-BE57-8F50459AF0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582"/>
              <a:stretch/>
            </p:blipFill>
            <p:spPr>
              <a:xfrm rot="156451" flipH="1">
                <a:off x="9366991" y="4033601"/>
                <a:ext cx="959526" cy="1478584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AE5C7A3F-E652-455A-8D0C-623227858E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582"/>
              <a:stretch/>
            </p:blipFill>
            <p:spPr>
              <a:xfrm rot="1880870" flipH="1">
                <a:off x="9416271" y="4383117"/>
                <a:ext cx="524458" cy="1004919"/>
              </a:xfrm>
              <a:prstGeom prst="rect">
                <a:avLst/>
              </a:prstGeom>
            </p:spPr>
          </p:pic>
        </p:grp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C9ADAA0C-7E2A-4B05-9AE3-DF295C086919}"/>
                </a:ext>
              </a:extLst>
            </p:cNvPr>
            <p:cNvSpPr/>
            <p:nvPr/>
          </p:nvSpPr>
          <p:spPr>
            <a:xfrm>
              <a:off x="9023238" y="2826840"/>
              <a:ext cx="6096000" cy="208204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</a:rPr>
                <a:t>인 가구 비율</a:t>
              </a:r>
              <a:endParaRPr lang="en-US" altLang="ko-KR" sz="7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혼자 사는 사람은 과일을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잘 </a:t>
              </a:r>
              <a:r>
                <a:rPr lang="ko-KR" altLang="en-US" sz="1400" b="1" dirty="0" err="1">
                  <a:solidFill>
                    <a:schemeClr val="bg1">
                      <a:lumMod val="95000"/>
                    </a:schemeClr>
                  </a:solidFill>
                </a:rPr>
                <a:t>안먹는가</a:t>
              </a: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</a:rPr>
                <a:t>?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귤은 먹기 편하니까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오히려 더 긍정적</a:t>
              </a: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D889213-A08C-4D86-907D-F58A911DF04C}"/>
              </a:ext>
            </a:extLst>
          </p:cNvPr>
          <p:cNvGrpSpPr/>
          <p:nvPr/>
        </p:nvGrpSpPr>
        <p:grpSpPr>
          <a:xfrm>
            <a:off x="7339444" y="2559294"/>
            <a:ext cx="6096000" cy="3914059"/>
            <a:chOff x="9023238" y="1518600"/>
            <a:chExt cx="6096000" cy="3914059"/>
          </a:xfrm>
        </p:grpSpPr>
        <p:sp>
          <p:nvSpPr>
            <p:cNvPr id="78" name="칠각형 77">
              <a:extLst>
                <a:ext uri="{FF2B5EF4-FFF2-40B4-BE49-F238E27FC236}">
                  <a16:creationId xmlns:a16="http://schemas.microsoft.com/office/drawing/2014/main" id="{621FBCD0-780C-4913-A0AE-C6F7F64B2C15}"/>
                </a:ext>
              </a:extLst>
            </p:cNvPr>
            <p:cNvSpPr/>
            <p:nvPr/>
          </p:nvSpPr>
          <p:spPr>
            <a:xfrm>
              <a:off x="10417209" y="2341554"/>
              <a:ext cx="3308059" cy="3091105"/>
            </a:xfrm>
            <a:prstGeom prst="heptagon">
              <a:avLst/>
            </a:prstGeom>
            <a:solidFill>
              <a:srgbClr val="FD9D3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17ADDA03-ACBA-4E58-A6C0-AF1DBD0F8631}"/>
                </a:ext>
              </a:extLst>
            </p:cNvPr>
            <p:cNvGrpSpPr/>
            <p:nvPr/>
          </p:nvGrpSpPr>
          <p:grpSpPr>
            <a:xfrm>
              <a:off x="11970506" y="1518600"/>
              <a:ext cx="959526" cy="1478584"/>
              <a:chOff x="9366991" y="4033601"/>
              <a:chExt cx="959526" cy="1478584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61772079-1E88-482E-AE1B-6FDD74642E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582"/>
              <a:stretch/>
            </p:blipFill>
            <p:spPr>
              <a:xfrm rot="156451" flipH="1">
                <a:off x="9366991" y="4033601"/>
                <a:ext cx="959526" cy="1478584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F425B5F3-3809-42D1-B898-2C86255319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582"/>
              <a:stretch/>
            </p:blipFill>
            <p:spPr>
              <a:xfrm rot="1880870" flipH="1">
                <a:off x="9416271" y="4383117"/>
                <a:ext cx="524458" cy="1004919"/>
              </a:xfrm>
              <a:prstGeom prst="rect">
                <a:avLst/>
              </a:prstGeom>
            </p:spPr>
          </p:pic>
        </p:grp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390AC4B-444C-4F44-9510-4329427E464F}"/>
                </a:ext>
              </a:extLst>
            </p:cNvPr>
            <p:cNvSpPr/>
            <p:nvPr/>
          </p:nvSpPr>
          <p:spPr>
            <a:xfrm>
              <a:off x="9023238" y="2826840"/>
              <a:ext cx="6096000" cy="218976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</a:rPr>
                <a:t>수입과일 소비량</a:t>
              </a:r>
              <a:endParaRPr lang="en-US" altLang="ko-KR" sz="2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200000"/>
                </a:lnSpc>
              </a:pP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다양해진 선택지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망고</a:t>
              </a: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체리</a:t>
              </a: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sz="1400" b="1" dirty="0" err="1">
                  <a:solidFill>
                    <a:schemeClr val="bg1">
                      <a:lumMod val="95000"/>
                    </a:schemeClr>
                  </a:solidFill>
                </a:rPr>
                <a:t>자몽</a:t>
              </a: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아보카도</a:t>
              </a: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</a:rPr>
                <a:t>, …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6C79880-A6BF-4834-AAAD-A1C9B19B1A38}"/>
              </a:ext>
            </a:extLst>
          </p:cNvPr>
          <p:cNvGrpSpPr/>
          <p:nvPr/>
        </p:nvGrpSpPr>
        <p:grpSpPr>
          <a:xfrm>
            <a:off x="5098538" y="-531124"/>
            <a:ext cx="6096000" cy="3914059"/>
            <a:chOff x="9023238" y="1518600"/>
            <a:chExt cx="6096000" cy="3914059"/>
          </a:xfrm>
        </p:grpSpPr>
        <p:sp>
          <p:nvSpPr>
            <p:cNvPr id="84" name="칠각형 83">
              <a:extLst>
                <a:ext uri="{FF2B5EF4-FFF2-40B4-BE49-F238E27FC236}">
                  <a16:creationId xmlns:a16="http://schemas.microsoft.com/office/drawing/2014/main" id="{0D76E8F1-3603-48C0-BBD1-789A5BC75A34}"/>
                </a:ext>
              </a:extLst>
            </p:cNvPr>
            <p:cNvSpPr/>
            <p:nvPr/>
          </p:nvSpPr>
          <p:spPr>
            <a:xfrm>
              <a:off x="10417209" y="2341554"/>
              <a:ext cx="3308059" cy="3091105"/>
            </a:xfrm>
            <a:prstGeom prst="heptagon">
              <a:avLst/>
            </a:prstGeom>
            <a:solidFill>
              <a:srgbClr val="FD9D3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C0C640D-7E47-4D79-A831-0C71AF5A2E2D}"/>
                </a:ext>
              </a:extLst>
            </p:cNvPr>
            <p:cNvGrpSpPr/>
            <p:nvPr/>
          </p:nvGrpSpPr>
          <p:grpSpPr>
            <a:xfrm>
              <a:off x="11970506" y="1518600"/>
              <a:ext cx="959526" cy="1478584"/>
              <a:chOff x="9366991" y="4033601"/>
              <a:chExt cx="959526" cy="1478584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E0BB7E82-A4B4-4197-9DF8-31D85E9BB0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582"/>
              <a:stretch/>
            </p:blipFill>
            <p:spPr>
              <a:xfrm rot="156451" flipH="1">
                <a:off x="9366991" y="4033601"/>
                <a:ext cx="959526" cy="1478584"/>
              </a:xfrm>
              <a:prstGeom prst="rect">
                <a:avLst/>
              </a:prstGeom>
            </p:spPr>
          </p:pic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D07095F2-9335-4065-B6BA-6831C7C24C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582"/>
              <a:stretch/>
            </p:blipFill>
            <p:spPr>
              <a:xfrm rot="1880870" flipH="1">
                <a:off x="9416271" y="4383117"/>
                <a:ext cx="524458" cy="1004919"/>
              </a:xfrm>
              <a:prstGeom prst="rect">
                <a:avLst/>
              </a:prstGeom>
            </p:spPr>
          </p:pic>
        </p:grp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2C769-9855-4515-8584-4E0C7C74AB9E}"/>
                </a:ext>
              </a:extLst>
            </p:cNvPr>
            <p:cNvSpPr/>
            <p:nvPr/>
          </p:nvSpPr>
          <p:spPr>
            <a:xfrm>
              <a:off x="9023238" y="2598240"/>
              <a:ext cx="6096000" cy="249754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</a:rPr>
                <a:t>인당 </a:t>
              </a:r>
              <a:endParaRPr lang="en-US" altLang="ko-KR" sz="2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</a:rPr>
                <a:t>“</a:t>
              </a: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</a:rPr>
                <a:t>가처분 소득＂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실제 소비와 연관성이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가장 높은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가처분 소득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718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과정 개요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D4467108-259F-4231-A62B-DC13CC58043B}"/>
              </a:ext>
            </a:extLst>
          </p:cNvPr>
          <p:cNvSpPr/>
          <p:nvPr/>
        </p:nvSpPr>
        <p:spPr>
          <a:xfrm>
            <a:off x="464457" y="2341056"/>
            <a:ext cx="2820264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FCCA4073-3054-4A47-9EC0-45F2C7B61537}"/>
              </a:ext>
            </a:extLst>
          </p:cNvPr>
          <p:cNvSpPr/>
          <p:nvPr/>
        </p:nvSpPr>
        <p:spPr>
          <a:xfrm>
            <a:off x="3506969" y="2341056"/>
            <a:ext cx="2556969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4529C788-3BA2-4E26-B2FD-C835E5EB6728}"/>
              </a:ext>
            </a:extLst>
          </p:cNvPr>
          <p:cNvSpPr/>
          <p:nvPr/>
        </p:nvSpPr>
        <p:spPr>
          <a:xfrm>
            <a:off x="6443184" y="2341056"/>
            <a:ext cx="2556969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변수 선택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EDF35357-7AB2-4666-913C-FEB0A99F0545}"/>
              </a:ext>
            </a:extLst>
          </p:cNvPr>
          <p:cNvSpPr/>
          <p:nvPr/>
        </p:nvSpPr>
        <p:spPr>
          <a:xfrm>
            <a:off x="9379399" y="2293717"/>
            <a:ext cx="2556969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모델링</a:t>
            </a: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8E04F6FD-A65E-415D-83C8-5DC7AA7FCA85}"/>
              </a:ext>
            </a:extLst>
          </p:cNvPr>
          <p:cNvSpPr/>
          <p:nvPr/>
        </p:nvSpPr>
        <p:spPr>
          <a:xfrm>
            <a:off x="5989261" y="5247788"/>
            <a:ext cx="2556969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검증</a:t>
            </a:r>
          </a:p>
        </p:txBody>
      </p:sp>
      <p:sp>
        <p:nvSpPr>
          <p:cNvPr id="37" name="화살표: 오각형 36">
            <a:extLst>
              <a:ext uri="{FF2B5EF4-FFF2-40B4-BE49-F238E27FC236}">
                <a16:creationId xmlns:a16="http://schemas.microsoft.com/office/drawing/2014/main" id="{CBC7D6AB-3C37-412D-B12F-04DA8BEF30AB}"/>
              </a:ext>
            </a:extLst>
          </p:cNvPr>
          <p:cNvSpPr/>
          <p:nvPr/>
        </p:nvSpPr>
        <p:spPr>
          <a:xfrm>
            <a:off x="9052528" y="5247788"/>
            <a:ext cx="2755156" cy="685800"/>
          </a:xfrm>
          <a:prstGeom prst="homePlate">
            <a:avLst>
              <a:gd name="adj" fmla="val 0"/>
            </a:avLst>
          </a:prstGeom>
          <a:solidFill>
            <a:srgbClr val="F18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최적 예측모델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499C86-52D8-4856-A4A9-3BBF3890A21C}"/>
              </a:ext>
            </a:extLst>
          </p:cNvPr>
          <p:cNvGrpSpPr/>
          <p:nvPr/>
        </p:nvGrpSpPr>
        <p:grpSpPr>
          <a:xfrm>
            <a:off x="697071" y="3252480"/>
            <a:ext cx="2306939" cy="3258679"/>
            <a:chOff x="359245" y="3252480"/>
            <a:chExt cx="2662181" cy="3760477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E12B6F-57E6-4F7A-B9DC-68ABB0817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2237" b="85333"/>
            <a:stretch/>
          </p:blipFill>
          <p:spPr>
            <a:xfrm>
              <a:off x="464457" y="3967025"/>
              <a:ext cx="2556969" cy="60847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D4D06B1-2D77-4E4D-8905-8C77D421F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4474" b="88611"/>
            <a:stretch/>
          </p:blipFill>
          <p:spPr>
            <a:xfrm>
              <a:off x="513486" y="6231907"/>
              <a:ext cx="2286388" cy="78105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AA33469D-50F1-480F-B3B3-799C791E0C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2869" b="94167"/>
            <a:stretch/>
          </p:blipFill>
          <p:spPr>
            <a:xfrm>
              <a:off x="359245" y="4764653"/>
              <a:ext cx="2192221" cy="40005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7EBBA2D-53BD-4465-B2A7-56547FC43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770" r="76332" b="88857"/>
            <a:stretch/>
          </p:blipFill>
          <p:spPr>
            <a:xfrm>
              <a:off x="513486" y="5318074"/>
              <a:ext cx="1714500" cy="764195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CE3BF6F2-BFCC-4E58-BDEF-9B8FC6A93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110" r="32512"/>
            <a:stretch/>
          </p:blipFill>
          <p:spPr>
            <a:xfrm>
              <a:off x="445720" y="3252480"/>
              <a:ext cx="2049830" cy="572004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363B11F-8014-4693-ABE5-12BA5471C914}"/>
              </a:ext>
            </a:extLst>
          </p:cNvPr>
          <p:cNvSpPr txBox="1"/>
          <p:nvPr/>
        </p:nvSpPr>
        <p:spPr>
          <a:xfrm>
            <a:off x="9466936" y="3196393"/>
            <a:ext cx="2981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GradientBoost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RandomForest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SVR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618B9A-F148-43E6-B6B5-7E7E8B6BE10C}"/>
              </a:ext>
            </a:extLst>
          </p:cNvPr>
          <p:cNvSpPr txBox="1"/>
          <p:nvPr/>
        </p:nvSpPr>
        <p:spPr>
          <a:xfrm>
            <a:off x="3635108" y="3196393"/>
            <a:ext cx="236353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결측치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처리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파생변수 생성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0FF704-7C6D-438F-98F3-9F4F8ED6F680}"/>
              </a:ext>
            </a:extLst>
          </p:cNvPr>
          <p:cNvSpPr txBox="1"/>
          <p:nvPr/>
        </p:nvSpPr>
        <p:spPr>
          <a:xfrm>
            <a:off x="6439084" y="3196393"/>
            <a:ext cx="236353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다중공선성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확인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RFE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변수 제거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7F628C5-2576-4BCB-A1CE-5640A08E327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10403609" y="45933"/>
            <a:ext cx="1381990" cy="154000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81A06F1-D50C-4F94-ACD0-113FC4AB6DD7}"/>
              </a:ext>
            </a:extLst>
          </p:cNvPr>
          <p:cNvSpPr txBox="1"/>
          <p:nvPr/>
        </p:nvSpPr>
        <p:spPr>
          <a:xfrm>
            <a:off x="5975372" y="6076264"/>
            <a:ext cx="236353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R2 score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94A58872-D3DE-4B29-8190-A9ADC2CB65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9130546" y="45933"/>
            <a:ext cx="1381990" cy="154000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904618F0-61B2-40F2-9E83-9021F12961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7797301" y="45933"/>
            <a:ext cx="1381990" cy="15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7282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변수 설명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618B9A-F148-43E6-B6B5-7E7E8B6BE10C}"/>
              </a:ext>
            </a:extLst>
          </p:cNvPr>
          <p:cNvSpPr txBox="1"/>
          <p:nvPr/>
        </p:nvSpPr>
        <p:spPr>
          <a:xfrm>
            <a:off x="7077632" y="3984110"/>
            <a:ext cx="3890989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과일류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인당 연간 소비량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수입과일류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인당 연간 소비량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 가구 비율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인당 가처분 소득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수입 개방화율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신선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수입 개방화율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가공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254D9C-D32E-41BC-A398-1B0A5A57038D}"/>
              </a:ext>
            </a:extLst>
          </p:cNvPr>
          <p:cNvSpPr txBox="1"/>
          <p:nvPr/>
        </p:nvSpPr>
        <p:spPr>
          <a:xfrm>
            <a:off x="9933356" y="5433220"/>
            <a:ext cx="441641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생산자 물가지수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GDP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bg1">
                    <a:lumMod val="65000"/>
                  </a:schemeClr>
                </a:solidFill>
              </a:rPr>
              <a:t>디플레이터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0CE40E-1FB3-499B-89C3-E53082A5B92E}"/>
              </a:ext>
            </a:extLst>
          </p:cNvPr>
          <p:cNvSpPr txBox="1"/>
          <p:nvPr/>
        </p:nvSpPr>
        <p:spPr>
          <a:xfrm>
            <a:off x="8517716" y="2068323"/>
            <a:ext cx="3142689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감귤 도매가격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오렌지 도매가격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사과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포도 도매가격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딸기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바나나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키위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도매가격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2" name="Picture 2" descr="http://cfile7.uf.tistory.com/image/1752EF404E304FCB0333A6">
            <a:extLst>
              <a:ext uri="{FF2B5EF4-FFF2-40B4-BE49-F238E27FC236}">
                <a16:creationId xmlns:a16="http://schemas.microsoft.com/office/drawing/2014/main" id="{BD7731BB-B9FC-47B8-BB85-ED154FC11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177" y="3429000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44AE0BB-3A90-4614-B37C-A9637CB35B5C}"/>
              </a:ext>
            </a:extLst>
          </p:cNvPr>
          <p:cNvSpPr/>
          <p:nvPr/>
        </p:nvSpPr>
        <p:spPr>
          <a:xfrm>
            <a:off x="605922" y="3551436"/>
            <a:ext cx="3204723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r>
              <a:rPr lang="ko-KR" altLang="en-US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인당</a:t>
            </a:r>
            <a:endParaRPr lang="en-US" altLang="ko-KR" sz="4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</a:t>
            </a:r>
            <a:endParaRPr lang="en-US" altLang="ko-KR" sz="4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연간 소비량</a:t>
            </a:r>
            <a:endParaRPr lang="en-US" altLang="ko-KR" sz="4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E1927D2-71BB-46DA-9DB6-5067BB0BB9D2}"/>
              </a:ext>
            </a:extLst>
          </p:cNvPr>
          <p:cNvSpPr/>
          <p:nvPr/>
        </p:nvSpPr>
        <p:spPr>
          <a:xfrm>
            <a:off x="683935" y="2425721"/>
            <a:ext cx="2931009" cy="73502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B3774F-E304-41E3-924C-FF2519CDD3ED}"/>
              </a:ext>
            </a:extLst>
          </p:cNvPr>
          <p:cNvSpPr/>
          <p:nvPr/>
        </p:nvSpPr>
        <p:spPr>
          <a:xfrm>
            <a:off x="7970874" y="977921"/>
            <a:ext cx="2931009" cy="735022"/>
          </a:xfrm>
          <a:prstGeom prst="rect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F552E46-3B19-487E-BAAA-1398D9617688}"/>
              </a:ext>
            </a:extLst>
          </p:cNvPr>
          <p:cNvSpPr txBox="1"/>
          <p:nvPr/>
        </p:nvSpPr>
        <p:spPr>
          <a:xfrm>
            <a:off x="812962" y="2425721"/>
            <a:ext cx="2672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종속변수</a:t>
            </a:r>
            <a:endParaRPr lang="en-US" altLang="ko-KR" sz="28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2B4CE0E-E4EA-4162-A369-92D86F80BAB1}"/>
              </a:ext>
            </a:extLst>
          </p:cNvPr>
          <p:cNvSpPr txBox="1"/>
          <p:nvPr/>
        </p:nvSpPr>
        <p:spPr>
          <a:xfrm>
            <a:off x="8000150" y="977921"/>
            <a:ext cx="2672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독립변수</a:t>
            </a:r>
            <a:endParaRPr lang="en-US" altLang="ko-KR" sz="28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45319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전처리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615625-3757-418B-A0A0-B1A95FE21D9E}"/>
              </a:ext>
            </a:extLst>
          </p:cNvPr>
          <p:cNvSpPr/>
          <p:nvPr/>
        </p:nvSpPr>
        <p:spPr>
          <a:xfrm>
            <a:off x="4076700" y="1889212"/>
            <a:ext cx="152400" cy="3305105"/>
          </a:xfrm>
          <a:prstGeom prst="rect">
            <a:avLst/>
          </a:prstGeom>
          <a:solidFill>
            <a:srgbClr val="F1833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AC8964-CCD0-4B70-8C4E-4B02C78066B8}"/>
              </a:ext>
            </a:extLst>
          </p:cNvPr>
          <p:cNvSpPr/>
          <p:nvPr/>
        </p:nvSpPr>
        <p:spPr>
          <a:xfrm>
            <a:off x="513486" y="2040961"/>
            <a:ext cx="1723549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도매가격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D3EF94D-42A3-4209-A8A3-E0259EF5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529657" y="4948384"/>
            <a:ext cx="1381990" cy="1540008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37CF9B-DB20-4E8F-ABA3-4E3A594883B1}"/>
              </a:ext>
            </a:extLst>
          </p:cNvPr>
          <p:cNvSpPr/>
          <p:nvPr/>
        </p:nvSpPr>
        <p:spPr>
          <a:xfrm>
            <a:off x="8652567" y="2040961"/>
            <a:ext cx="262764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수입 개방화율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FE685FC-A40A-448C-802D-69F2D4207FE4}"/>
              </a:ext>
            </a:extLst>
          </p:cNvPr>
          <p:cNvSpPr/>
          <p:nvPr/>
        </p:nvSpPr>
        <p:spPr>
          <a:xfrm>
            <a:off x="4375309" y="2040961"/>
            <a:ext cx="336983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r>
              <a:rPr lang="ko-KR" altLang="en-US" sz="3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인당 가처분 소득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BFE23B-EBFC-4B29-91A8-239BEC134298}"/>
              </a:ext>
            </a:extLst>
          </p:cNvPr>
          <p:cNvSpPr txBox="1"/>
          <p:nvPr/>
        </p:nvSpPr>
        <p:spPr>
          <a:xfrm>
            <a:off x="493501" y="3429000"/>
            <a:ext cx="33041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파생변수 생성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생산자 물가지수 반영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명목가격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실질가격 변환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DEF494-9426-4CEC-8B95-D9BB3CC8DEFD}"/>
              </a:ext>
            </a:extLst>
          </p:cNvPr>
          <p:cNvSpPr txBox="1"/>
          <p:nvPr/>
        </p:nvSpPr>
        <p:spPr>
          <a:xfrm>
            <a:off x="4669631" y="3394344"/>
            <a:ext cx="26693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파생변수 생성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GDP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디플레이터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사용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실질소득 변환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012660-A755-438A-BBDB-B0E406C6AA93}"/>
              </a:ext>
            </a:extLst>
          </p:cNvPr>
          <p:cNvSpPr txBox="1"/>
          <p:nvPr/>
        </p:nvSpPr>
        <p:spPr>
          <a:xfrm>
            <a:off x="8871604" y="3286283"/>
            <a:ext cx="28568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결측치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처리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결측 데이터는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ffill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전년도 데이터 사용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 외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결측치는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처리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B46EA1-CE02-41AA-BC8E-FEEFA1719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157" y="5493670"/>
            <a:ext cx="9038052" cy="915409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281BA35D-6387-4329-8272-35CBE2EA7A89}"/>
              </a:ext>
            </a:extLst>
          </p:cNvPr>
          <p:cNvGrpSpPr/>
          <p:nvPr/>
        </p:nvGrpSpPr>
        <p:grpSpPr>
          <a:xfrm>
            <a:off x="458266" y="2740081"/>
            <a:ext cx="11289260" cy="73376"/>
            <a:chOff x="667657" y="4701383"/>
            <a:chExt cx="4661581" cy="13277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F3ADAAF-66BD-4C7A-AA00-BB075D5DC920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452063B-04C9-49E7-98CE-055097F5BE2B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5D808BF-BE5E-4588-ACE7-64FA74D3961E}"/>
              </a:ext>
            </a:extLst>
          </p:cNvPr>
          <p:cNvSpPr/>
          <p:nvPr/>
        </p:nvSpPr>
        <p:spPr>
          <a:xfrm>
            <a:off x="8185672" y="1889212"/>
            <a:ext cx="152400" cy="3305105"/>
          </a:xfrm>
          <a:prstGeom prst="rect">
            <a:avLst/>
          </a:prstGeom>
          <a:solidFill>
            <a:srgbClr val="F1833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83640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-110871" y="-60500"/>
            <a:ext cx="1843756" cy="2054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79FB3-F5E5-429E-95EA-D876C436DA0F}"/>
              </a:ext>
            </a:extLst>
          </p:cNvPr>
          <p:cNvSpPr txBox="1"/>
          <p:nvPr/>
        </p:nvSpPr>
        <p:spPr>
          <a:xfrm>
            <a:off x="526144" y="1399810"/>
            <a:ext cx="6487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CONTENTS.</a:t>
            </a:r>
            <a:endParaRPr lang="ko-KR" altLang="en-US" sz="80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77A53-5D5F-4A6D-9EBE-262A3649DCF2}"/>
              </a:ext>
            </a:extLst>
          </p:cNvPr>
          <p:cNvGrpSpPr/>
          <p:nvPr/>
        </p:nvGrpSpPr>
        <p:grpSpPr>
          <a:xfrm>
            <a:off x="736604" y="2928242"/>
            <a:ext cx="2627086" cy="1704213"/>
            <a:chOff x="827315" y="2449271"/>
            <a:chExt cx="2627086" cy="1704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296C87-879B-4E1F-95E7-BE12B9632991}"/>
                </a:ext>
              </a:extLst>
            </p:cNvPr>
            <p:cNvSpPr txBox="1"/>
            <p:nvPr/>
          </p:nvSpPr>
          <p:spPr>
            <a:xfrm>
              <a:off x="13135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01.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FDA5DF-5C24-4F20-87D2-CB83A0AB2B5F}"/>
                </a:ext>
              </a:extLst>
            </p:cNvPr>
            <p:cNvSpPr txBox="1"/>
            <p:nvPr/>
          </p:nvSpPr>
          <p:spPr>
            <a:xfrm>
              <a:off x="827315" y="3507153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분석배경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3452E3-FE65-4104-B514-B022E360131F}"/>
              </a:ext>
            </a:extLst>
          </p:cNvPr>
          <p:cNvGrpSpPr/>
          <p:nvPr/>
        </p:nvGrpSpPr>
        <p:grpSpPr>
          <a:xfrm>
            <a:off x="3769079" y="2928242"/>
            <a:ext cx="2393306" cy="1704213"/>
            <a:chOff x="863542" y="2449271"/>
            <a:chExt cx="2393306" cy="1704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4807-5F9E-4DC9-B635-8F2D5F0FFF73}"/>
                </a:ext>
              </a:extLst>
            </p:cNvPr>
            <p:cNvSpPr txBox="1"/>
            <p:nvPr/>
          </p:nvSpPr>
          <p:spPr>
            <a:xfrm>
              <a:off x="10087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02.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3B42-FD18-4508-8152-B5A205216B23}"/>
                </a:ext>
              </a:extLst>
            </p:cNvPr>
            <p:cNvSpPr txBox="1"/>
            <p:nvPr/>
          </p:nvSpPr>
          <p:spPr>
            <a:xfrm>
              <a:off x="863542" y="3507153"/>
              <a:ext cx="2393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분석과정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5E4B11-D672-492F-9761-3C64A847BBE1}"/>
              </a:ext>
            </a:extLst>
          </p:cNvPr>
          <p:cNvGrpSpPr/>
          <p:nvPr/>
        </p:nvGrpSpPr>
        <p:grpSpPr>
          <a:xfrm>
            <a:off x="6674613" y="2928242"/>
            <a:ext cx="2464970" cy="1704213"/>
            <a:chOff x="1051162" y="2449271"/>
            <a:chExt cx="2464970" cy="1704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3EB324-95F2-46C8-B299-47F3A5E9A0BD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03.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B11AB-C95F-49AA-A304-BEE60A002607}"/>
                </a:ext>
              </a:extLst>
            </p:cNvPr>
            <p:cNvSpPr txBox="1"/>
            <p:nvPr/>
          </p:nvSpPr>
          <p:spPr>
            <a:xfrm>
              <a:off x="1051162" y="3507153"/>
              <a:ext cx="246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분석결과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AF76DA-56E8-4CD9-BEB8-92923D64A99F}"/>
              </a:ext>
            </a:extLst>
          </p:cNvPr>
          <p:cNvGrpSpPr/>
          <p:nvPr/>
        </p:nvGrpSpPr>
        <p:grpSpPr>
          <a:xfrm>
            <a:off x="9521687" y="2921618"/>
            <a:ext cx="2294832" cy="1704213"/>
            <a:chOff x="1221300" y="2449271"/>
            <a:chExt cx="2294832" cy="1704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1FF484-543C-40BF-A0A3-D4E16A74001A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04.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3933-40EA-4AD5-AF99-0C1CD5137193}"/>
                </a:ext>
              </a:extLst>
            </p:cNvPr>
            <p:cNvSpPr txBox="1"/>
            <p:nvPr/>
          </p:nvSpPr>
          <p:spPr>
            <a:xfrm>
              <a:off x="1221300" y="3507153"/>
              <a:ext cx="2294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결론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57FF5-58A5-4B65-85FA-1A9A8B6D392E}"/>
              </a:ext>
            </a:extLst>
          </p:cNvPr>
          <p:cNvSpPr/>
          <p:nvPr/>
        </p:nvSpPr>
        <p:spPr>
          <a:xfrm>
            <a:off x="0" y="4948478"/>
            <a:ext cx="121879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분석목적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데이터설명 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데이터시각화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분석개요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분류모형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	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생산량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소비량 예측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			    				       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차별점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및 한계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10733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변수 선택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AB13672-C180-4C1D-AD02-383B37398C78}"/>
              </a:ext>
            </a:extLst>
          </p:cNvPr>
          <p:cNvGrpSpPr/>
          <p:nvPr/>
        </p:nvGrpSpPr>
        <p:grpSpPr>
          <a:xfrm>
            <a:off x="340826" y="2560370"/>
            <a:ext cx="6273468" cy="3796045"/>
            <a:chOff x="246062" y="2597114"/>
            <a:chExt cx="4326832" cy="271738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73EF0BA-F2AB-4DFF-BADD-34E65177A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062" y="2597114"/>
              <a:ext cx="2409357" cy="215638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079951E-6564-438A-91A1-D9965E5E5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0004" y="2891634"/>
              <a:ext cx="2692890" cy="2422862"/>
            </a:xfrm>
            <a:prstGeom prst="rect">
              <a:avLst/>
            </a:prstGeom>
          </p:spPr>
        </p:pic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41F9573C-5E4F-474B-B393-1E653BB04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061" y="2660219"/>
            <a:ext cx="2291220" cy="36420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05FCD0F-AC6A-47EA-803B-4D9C7FF3CCBD}"/>
              </a:ext>
            </a:extLst>
          </p:cNvPr>
          <p:cNvSpPr txBox="1"/>
          <p:nvPr/>
        </p:nvSpPr>
        <p:spPr>
          <a:xfrm>
            <a:off x="9372097" y="2408221"/>
            <a:ext cx="2291220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총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개중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 변수 추출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44CC6B-FC9B-44CF-9363-816406F831EB}"/>
              </a:ext>
            </a:extLst>
          </p:cNvPr>
          <p:cNvSpPr txBox="1"/>
          <p:nvPr/>
        </p:nvSpPr>
        <p:spPr>
          <a:xfrm>
            <a:off x="369207" y="1874247"/>
            <a:ext cx="8305476" cy="400110"/>
          </a:xfrm>
          <a:prstGeom prst="rect">
            <a:avLst/>
          </a:prstGeom>
          <a:solidFill>
            <a:srgbClr val="FD9D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다중공선성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확인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1B3274-92F2-4CC6-8252-DD9FFB2D126F}"/>
              </a:ext>
            </a:extLst>
          </p:cNvPr>
          <p:cNvSpPr txBox="1"/>
          <p:nvPr/>
        </p:nvSpPr>
        <p:spPr>
          <a:xfrm>
            <a:off x="9243465" y="1874247"/>
            <a:ext cx="2548485" cy="400110"/>
          </a:xfrm>
          <a:prstGeom prst="rect">
            <a:avLst/>
          </a:prstGeom>
          <a:solidFill>
            <a:srgbClr val="FD9D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변수 선택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8068F-5D16-40D9-864E-ACB4FB304E46}"/>
              </a:ext>
            </a:extLst>
          </p:cNvPr>
          <p:cNvSpPr/>
          <p:nvPr/>
        </p:nvSpPr>
        <p:spPr>
          <a:xfrm>
            <a:off x="9252480" y="3355366"/>
            <a:ext cx="2783733" cy="2947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인당 과일 소비량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인당 수입 과일 소비량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1</a:t>
            </a:r>
            <a:r>
              <a:rPr lang="ko-KR" altLang="en-US" b="1" dirty="0" err="1"/>
              <a:t>인가구</a:t>
            </a:r>
            <a:r>
              <a:rPr lang="ko-KR" altLang="en-US" b="1" dirty="0"/>
              <a:t> 비율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수입 개방화율</a:t>
            </a:r>
            <a:r>
              <a:rPr lang="en-US" altLang="ko-KR" b="1" dirty="0"/>
              <a:t>(</a:t>
            </a:r>
            <a:r>
              <a:rPr lang="ko-KR" altLang="en-US" b="1" dirty="0"/>
              <a:t>신선</a:t>
            </a:r>
            <a:r>
              <a:rPr lang="en-US" altLang="ko-KR" b="1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수입 개방화율</a:t>
            </a:r>
            <a:r>
              <a:rPr lang="en-US" altLang="ko-KR" b="1" dirty="0"/>
              <a:t>(</a:t>
            </a:r>
            <a:r>
              <a:rPr lang="ko-KR" altLang="en-US" b="1" dirty="0"/>
              <a:t>가공</a:t>
            </a:r>
            <a:r>
              <a:rPr lang="en-US" altLang="ko-KR" b="1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감귤 도매가격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오렌지 도매가격</a:t>
            </a:r>
            <a:endParaRPr lang="en-US" altLang="ko-KR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74F646-000C-45A8-B641-9CD50C43917D}"/>
              </a:ext>
            </a:extLst>
          </p:cNvPr>
          <p:cNvSpPr/>
          <p:nvPr/>
        </p:nvSpPr>
        <p:spPr>
          <a:xfrm>
            <a:off x="1320924" y="5899112"/>
            <a:ext cx="14312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Pair Plot</a:t>
            </a:r>
            <a:endParaRPr lang="ko-KR" alt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49C40FD-1ECE-4B5A-8D93-926D70AFD426}"/>
              </a:ext>
            </a:extLst>
          </p:cNvPr>
          <p:cNvSpPr/>
          <p:nvPr/>
        </p:nvSpPr>
        <p:spPr>
          <a:xfrm>
            <a:off x="3834150" y="2632271"/>
            <a:ext cx="16417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Heat Map</a:t>
            </a:r>
            <a:endParaRPr lang="ko-KR" alt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2E93FA6-12D8-4DFC-819D-9555DAF31B1B}"/>
              </a:ext>
            </a:extLst>
          </p:cNvPr>
          <p:cNvSpPr/>
          <p:nvPr/>
        </p:nvSpPr>
        <p:spPr>
          <a:xfrm>
            <a:off x="10160878" y="6278579"/>
            <a:ext cx="7136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RFE</a:t>
            </a:r>
            <a:endParaRPr lang="ko-KR" alt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BC75D9E-8681-437F-977E-7384BD100D77}"/>
              </a:ext>
            </a:extLst>
          </p:cNvPr>
          <p:cNvSpPr/>
          <p:nvPr/>
        </p:nvSpPr>
        <p:spPr>
          <a:xfrm flipH="1">
            <a:off x="6753389" y="6250147"/>
            <a:ext cx="174775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VIF</a:t>
            </a:r>
            <a:endParaRPr lang="ko-KR" alt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258079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모델링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052" name="Picture 4" descr="빌딩, 건설, 파이프 아이콘">
            <a:extLst>
              <a:ext uri="{FF2B5EF4-FFF2-40B4-BE49-F238E27FC236}">
                <a16:creationId xmlns:a16="http://schemas.microsoft.com/office/drawing/2014/main" id="{0452599E-52CD-4BEC-B1AC-FC3519EF1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27124">
            <a:off x="2954962" y="571243"/>
            <a:ext cx="6476425" cy="64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37827A34-C6E5-4510-8AB5-8E3EC9931D86}"/>
              </a:ext>
            </a:extLst>
          </p:cNvPr>
          <p:cNvSpPr/>
          <p:nvPr/>
        </p:nvSpPr>
        <p:spPr>
          <a:xfrm>
            <a:off x="4678157" y="3209663"/>
            <a:ext cx="2701907" cy="77234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C43A5D-96C6-4F56-8055-B699DEAD4C32}"/>
              </a:ext>
            </a:extLst>
          </p:cNvPr>
          <p:cNvSpPr txBox="1"/>
          <p:nvPr/>
        </p:nvSpPr>
        <p:spPr>
          <a:xfrm>
            <a:off x="4987236" y="3286236"/>
            <a:ext cx="2297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Pipeline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2BBEEF-FF3D-42B0-B985-D4224CEF1F9C}"/>
              </a:ext>
            </a:extLst>
          </p:cNvPr>
          <p:cNvSpPr txBox="1"/>
          <p:nvPr/>
        </p:nvSpPr>
        <p:spPr>
          <a:xfrm>
            <a:off x="-230111" y="2188349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Train / Test Set Split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A8B75E-AA4F-45B9-81E9-FA9AC90E9381}"/>
              </a:ext>
            </a:extLst>
          </p:cNvPr>
          <p:cNvSpPr txBox="1"/>
          <p:nvPr/>
        </p:nvSpPr>
        <p:spPr>
          <a:xfrm>
            <a:off x="3193872" y="5751221"/>
            <a:ext cx="3486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Standard Scaling</a:t>
            </a:r>
          </a:p>
          <a:p>
            <a:pPr algn="ctr"/>
            <a:r>
              <a:rPr lang="en-US" altLang="ko-KR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MinMax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 Scaling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3F64C4-4ACF-4B21-9D63-036625D03051}"/>
              </a:ext>
            </a:extLst>
          </p:cNvPr>
          <p:cNvSpPr txBox="1"/>
          <p:nvPr/>
        </p:nvSpPr>
        <p:spPr>
          <a:xfrm>
            <a:off x="7124325" y="962608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GridSearchCV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Hyper Parameter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784B98-0147-432E-A590-598AD5B1CA39}"/>
              </a:ext>
            </a:extLst>
          </p:cNvPr>
          <p:cNvSpPr txBox="1"/>
          <p:nvPr/>
        </p:nvSpPr>
        <p:spPr>
          <a:xfrm>
            <a:off x="1305933" y="5491003"/>
            <a:ext cx="348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Scaling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990150-38B7-4493-92D1-16832D8CFEB1}"/>
              </a:ext>
            </a:extLst>
          </p:cNvPr>
          <p:cNvSpPr txBox="1"/>
          <p:nvPr/>
        </p:nvSpPr>
        <p:spPr>
          <a:xfrm>
            <a:off x="6413791" y="4488448"/>
            <a:ext cx="348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Model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1EF903F-9BF8-4B14-97E3-441D398C15E1}"/>
              </a:ext>
            </a:extLst>
          </p:cNvPr>
          <p:cNvSpPr txBox="1"/>
          <p:nvPr/>
        </p:nvSpPr>
        <p:spPr>
          <a:xfrm>
            <a:off x="8568305" y="4970827"/>
            <a:ext cx="34864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Linear Regression</a:t>
            </a:r>
          </a:p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With Lasso, Ridge</a:t>
            </a:r>
          </a:p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Gradient Descent Regressor</a:t>
            </a:r>
          </a:p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Random Forest Regressor</a:t>
            </a:r>
          </a:p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Support Vector Regressor</a:t>
            </a:r>
          </a:p>
        </p:txBody>
      </p:sp>
    </p:spTree>
    <p:extLst>
      <p:ext uri="{BB962C8B-B14F-4D97-AF65-F5344CB8AC3E}">
        <p14:creationId xmlns:p14="http://schemas.microsoft.com/office/powerpoint/2010/main" val="140624821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2824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85D5DA-2B5F-4BBA-B30C-36C75E2E97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"/>
          <a:stretch/>
        </p:blipFill>
        <p:spPr>
          <a:xfrm>
            <a:off x="565140" y="1850234"/>
            <a:ext cx="10756003" cy="45074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117F7FC-9608-411C-A6DA-413E411A6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934" y="460608"/>
            <a:ext cx="4293146" cy="13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2305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45E3354-1A4E-40DC-8636-54D78A0E5595}"/>
              </a:ext>
            </a:extLst>
          </p:cNvPr>
          <p:cNvSpPr/>
          <p:nvPr/>
        </p:nvSpPr>
        <p:spPr>
          <a:xfrm>
            <a:off x="4357177" y="3101341"/>
            <a:ext cx="3984733" cy="33213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A32DC2A-C501-45A1-8616-051D069EB840}"/>
              </a:ext>
            </a:extLst>
          </p:cNvPr>
          <p:cNvSpPr txBox="1"/>
          <p:nvPr/>
        </p:nvSpPr>
        <p:spPr>
          <a:xfrm>
            <a:off x="5428346" y="2560923"/>
            <a:ext cx="24836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800" b="1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한계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E935B-7EBA-455E-B519-2F689B4B3190}"/>
              </a:ext>
            </a:extLst>
          </p:cNvPr>
          <p:cNvSpPr txBox="1"/>
          <p:nvPr/>
        </p:nvSpPr>
        <p:spPr>
          <a:xfrm>
            <a:off x="669930" y="1836787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회귀 분석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기본가정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4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가지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578A11-EFFE-4698-8DDC-13EFCC525143}"/>
              </a:ext>
            </a:extLst>
          </p:cNvPr>
          <p:cNvGrpSpPr/>
          <p:nvPr/>
        </p:nvGrpSpPr>
        <p:grpSpPr>
          <a:xfrm>
            <a:off x="770757" y="3083568"/>
            <a:ext cx="2931009" cy="3339113"/>
            <a:chOff x="6449774" y="3476547"/>
            <a:chExt cx="3079844" cy="350867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7630A32-AAD6-435C-9D4C-C3D430FE488D}"/>
                </a:ext>
              </a:extLst>
            </p:cNvPr>
            <p:cNvGrpSpPr/>
            <p:nvPr/>
          </p:nvGrpSpPr>
          <p:grpSpPr>
            <a:xfrm>
              <a:off x="6449774" y="3476547"/>
              <a:ext cx="3079844" cy="791022"/>
              <a:chOff x="7362361" y="1858015"/>
              <a:chExt cx="2376725" cy="614677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B36752A-4BCA-48B6-8DA2-7B4FD8ADC282}"/>
                  </a:ext>
                </a:extLst>
              </p:cNvPr>
              <p:cNvSpPr/>
              <p:nvPr/>
            </p:nvSpPr>
            <p:spPr>
              <a:xfrm>
                <a:off x="7362361" y="1872527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51FEABD-BDE8-4609-9AB3-48ACCED440FC}"/>
                  </a:ext>
                </a:extLst>
              </p:cNvPr>
              <p:cNvSpPr txBox="1"/>
              <p:nvPr/>
            </p:nvSpPr>
            <p:spPr>
              <a:xfrm>
                <a:off x="7674383" y="1858015"/>
                <a:ext cx="1773048" cy="427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선형성</a:t>
                </a:r>
                <a:endParaRPr lang="en-US" altLang="ko-KR" sz="28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88C8B6-C0CA-425B-BB90-FB98442A31F1}"/>
                </a:ext>
              </a:extLst>
            </p:cNvPr>
            <p:cNvGrpSpPr/>
            <p:nvPr/>
          </p:nvGrpSpPr>
          <p:grpSpPr>
            <a:xfrm>
              <a:off x="6449774" y="5284802"/>
              <a:ext cx="3079844" cy="791023"/>
              <a:chOff x="7362361" y="2600941"/>
              <a:chExt cx="2376725" cy="614678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176BA69-3A8A-4A73-AAD8-026BE4DC7DA7}"/>
                  </a:ext>
                </a:extLst>
              </p:cNvPr>
              <p:cNvSpPr/>
              <p:nvPr/>
            </p:nvSpPr>
            <p:spPr>
              <a:xfrm>
                <a:off x="7362361" y="2615454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7F2C64-E910-4FF1-892C-B76F86BFCCE6}"/>
                  </a:ext>
                </a:extLst>
              </p:cNvPr>
              <p:cNvSpPr txBox="1"/>
              <p:nvPr/>
            </p:nvSpPr>
            <p:spPr>
              <a:xfrm>
                <a:off x="7674383" y="2600941"/>
                <a:ext cx="1773049" cy="427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등분산성</a:t>
                </a:r>
                <a:endParaRPr lang="en-US" altLang="ko-KR" sz="28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4A4B1A-1B24-4030-B01D-7B898FF4AEE2}"/>
                </a:ext>
              </a:extLst>
            </p:cNvPr>
            <p:cNvGrpSpPr/>
            <p:nvPr/>
          </p:nvGrpSpPr>
          <p:grpSpPr>
            <a:xfrm>
              <a:off x="6449774" y="4378026"/>
              <a:ext cx="3079844" cy="791024"/>
              <a:chOff x="7362361" y="895481"/>
              <a:chExt cx="2376725" cy="614679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8B2BC89-A9F7-4102-8453-560AF5B88400}"/>
                  </a:ext>
                </a:extLst>
              </p:cNvPr>
              <p:cNvSpPr/>
              <p:nvPr/>
            </p:nvSpPr>
            <p:spPr>
              <a:xfrm>
                <a:off x="7362361" y="909995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9AC1BA-E8FA-42FD-8F3B-84B7198B6CCF}"/>
                  </a:ext>
                </a:extLst>
              </p:cNvPr>
              <p:cNvSpPr txBox="1"/>
              <p:nvPr/>
            </p:nvSpPr>
            <p:spPr>
              <a:xfrm>
                <a:off x="7478189" y="895481"/>
                <a:ext cx="2167471" cy="427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독립성</a:t>
                </a:r>
                <a:endParaRPr lang="en-US" altLang="ko-KR" sz="28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2AD500C-4C45-46D0-8461-EA7F8CE85F31}"/>
                </a:ext>
              </a:extLst>
            </p:cNvPr>
            <p:cNvGrpSpPr/>
            <p:nvPr/>
          </p:nvGrpSpPr>
          <p:grpSpPr>
            <a:xfrm>
              <a:off x="6449774" y="6194195"/>
              <a:ext cx="3079844" cy="791023"/>
              <a:chOff x="7362361" y="1673663"/>
              <a:chExt cx="2376725" cy="614678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3CF1AEE-4599-439A-9F32-FE4D69BB191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C4F0A7-9B3F-4093-9DA4-C8F5BDB84747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427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정규성</a:t>
                </a:r>
                <a:endParaRPr lang="en-US" altLang="ko-KR" sz="28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BFF12FE-3600-4829-894B-69FBBE22315A}"/>
              </a:ext>
            </a:extLst>
          </p:cNvPr>
          <p:cNvSpPr txBox="1"/>
          <p:nvPr/>
        </p:nvSpPr>
        <p:spPr>
          <a:xfrm>
            <a:off x="4622248" y="1836787"/>
            <a:ext cx="34015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검증 생략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회귀 예측 모델 개발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88E09A-B7DC-479E-86AC-CFEACF510C6C}"/>
              </a:ext>
            </a:extLst>
          </p:cNvPr>
          <p:cNvSpPr txBox="1"/>
          <p:nvPr/>
        </p:nvSpPr>
        <p:spPr>
          <a:xfrm>
            <a:off x="8510189" y="1836787"/>
            <a:ext cx="3260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종속변수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-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독립변수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상관관계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확인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72B2FF-3210-4DD1-AF67-D8A654F4E8FE}"/>
              </a:ext>
            </a:extLst>
          </p:cNvPr>
          <p:cNvSpPr txBox="1"/>
          <p:nvPr/>
        </p:nvSpPr>
        <p:spPr>
          <a:xfrm>
            <a:off x="4922832" y="4011365"/>
            <a:ext cx="3030377" cy="1144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R2 &lt; 0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3AE3BB9E-9CDC-4D71-B6B0-D26110F4F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873" y="3008206"/>
            <a:ext cx="2090272" cy="3414476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07881EE2-1E56-434B-947E-4C4FB73F7B16}"/>
              </a:ext>
            </a:extLst>
          </p:cNvPr>
          <p:cNvGrpSpPr/>
          <p:nvPr/>
        </p:nvGrpSpPr>
        <p:grpSpPr>
          <a:xfrm>
            <a:off x="9230872" y="2712545"/>
            <a:ext cx="2090273" cy="4028142"/>
            <a:chOff x="3175909" y="2255883"/>
            <a:chExt cx="2141713" cy="412727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797AB6A-1AED-4C55-AE37-F25E81FE1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2340" r="41574"/>
            <a:stretch/>
          </p:blipFill>
          <p:spPr>
            <a:xfrm>
              <a:off x="3192517" y="2255883"/>
              <a:ext cx="2124118" cy="2031325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035C1195-5D4C-47C4-A3E2-EDBDE0C993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3272" r="43616"/>
            <a:stretch/>
          </p:blipFill>
          <p:spPr>
            <a:xfrm>
              <a:off x="3175909" y="4390557"/>
              <a:ext cx="2141713" cy="1992598"/>
            </a:xfrm>
            <a:prstGeom prst="rect">
              <a:avLst/>
            </a:prstGeom>
          </p:spPr>
        </p:pic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EACF28C-6D05-424E-BECE-4388B26B511B}"/>
              </a:ext>
            </a:extLst>
          </p:cNvPr>
          <p:cNvSpPr/>
          <p:nvPr/>
        </p:nvSpPr>
        <p:spPr>
          <a:xfrm>
            <a:off x="7654698" y="5327658"/>
            <a:ext cx="396775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기본 가정 위배</a:t>
            </a:r>
            <a:endParaRPr lang="en-US" altLang="ko-KR" sz="4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4938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43B64FEB-9761-41F9-B7E5-4E7D490BE960}"/>
              </a:ext>
            </a:extLst>
          </p:cNvPr>
          <p:cNvSpPr/>
          <p:nvPr/>
        </p:nvSpPr>
        <p:spPr>
          <a:xfrm>
            <a:off x="6821177" y="2266015"/>
            <a:ext cx="4964422" cy="42268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0F7E37B-50E9-4853-B5CC-F9D0382A2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44"/>
          <a:stretch/>
        </p:blipFill>
        <p:spPr>
          <a:xfrm>
            <a:off x="171223" y="3438367"/>
            <a:ext cx="6548891" cy="109172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6C11B3-8345-4453-A732-BC191C56F5EC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D6807F0-1F04-4D91-91A5-5C9EFFD3862F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A32FC71-B49C-443A-AD46-CB24169F5C70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D1F3FE2-EBE7-48CF-8956-0D5C567B560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7E9CE46-B422-4213-99BF-76276B980B63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3E4001-B557-464F-9092-AD987B436324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5682AC9E-C993-41C3-B2F0-C91EE71F8C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A77A35C-9F4A-4BBF-9CAF-2AFDCFEBC25C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1D568C8-3E38-4482-8472-5369CB8BF25C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6960CEA-C17A-497E-BDD2-7CE15B61BFFE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모델링 실패 원인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5C3EEE0-39FF-4082-96CB-84F33183B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72" y="5150255"/>
            <a:ext cx="6216985" cy="8744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8828B2F-2336-43A7-ABB8-AEBBA42F277B}"/>
              </a:ext>
            </a:extLst>
          </p:cNvPr>
          <p:cNvSpPr txBox="1"/>
          <p:nvPr/>
        </p:nvSpPr>
        <p:spPr>
          <a:xfrm>
            <a:off x="391889" y="3064551"/>
            <a:ext cx="4264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과수부문의 장기 수급전망과 정책과제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(1993)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1E6E15-0C64-4EAC-BEDD-AAF2F6E4D48A}"/>
              </a:ext>
            </a:extLst>
          </p:cNvPr>
          <p:cNvSpPr txBox="1"/>
          <p:nvPr/>
        </p:nvSpPr>
        <p:spPr>
          <a:xfrm>
            <a:off x="397374" y="4881659"/>
            <a:ext cx="3693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주요 채소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과일의 수급함수 추정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(2000)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B0FB767A-D3D9-4799-9C8D-4852DD4C38CD}"/>
              </a:ext>
            </a:extLst>
          </p:cNvPr>
          <p:cNvSpPr/>
          <p:nvPr/>
        </p:nvSpPr>
        <p:spPr>
          <a:xfrm>
            <a:off x="406401" y="2064376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기존 연구</a:t>
            </a:r>
            <a:endParaRPr lang="ko-KR" altLang="en-US" sz="2400" b="1" dirty="0"/>
          </a:p>
        </p:txBody>
      </p:sp>
      <p:sp>
        <p:nvSpPr>
          <p:cNvPr id="31" name="화살표: 오각형 30">
            <a:extLst>
              <a:ext uri="{FF2B5EF4-FFF2-40B4-BE49-F238E27FC236}">
                <a16:creationId xmlns:a16="http://schemas.microsoft.com/office/drawing/2014/main" id="{49151F9A-B241-4AC9-9A2F-6D877ED4EA23}"/>
              </a:ext>
            </a:extLst>
          </p:cNvPr>
          <p:cNvSpPr/>
          <p:nvPr/>
        </p:nvSpPr>
        <p:spPr>
          <a:xfrm flipH="1">
            <a:off x="6362700" y="1305603"/>
            <a:ext cx="5422899" cy="777577"/>
          </a:xfrm>
          <a:prstGeom prst="homePlate">
            <a:avLst/>
          </a:prstGeom>
          <a:solidFill>
            <a:srgbClr val="F18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우리는 왜</a:t>
            </a:r>
            <a:r>
              <a:rPr lang="en-US" altLang="ko-KR" sz="2400" b="1" dirty="0">
                <a:solidFill>
                  <a:schemeClr val="bg1"/>
                </a:solidFill>
              </a:rPr>
              <a:t>?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F8443F-7FC6-433B-97A4-242C83D63D40}"/>
              </a:ext>
            </a:extLst>
          </p:cNvPr>
          <p:cNvSpPr txBox="1"/>
          <p:nvPr/>
        </p:nvSpPr>
        <p:spPr>
          <a:xfrm>
            <a:off x="7076611" y="2549530"/>
            <a:ext cx="3486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관측치 부족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D3C88A-B0D9-47E4-B1BD-91B920E54626}"/>
              </a:ext>
            </a:extLst>
          </p:cNvPr>
          <p:cNvSpPr txBox="1"/>
          <p:nvPr/>
        </p:nvSpPr>
        <p:spPr>
          <a:xfrm>
            <a:off x="7076611" y="3779339"/>
            <a:ext cx="478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 자체 신뢰성 부족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7494F7-0258-439E-89AE-9EC9CA08149B}"/>
              </a:ext>
            </a:extLst>
          </p:cNvPr>
          <p:cNvSpPr txBox="1"/>
          <p:nvPr/>
        </p:nvSpPr>
        <p:spPr>
          <a:xfrm>
            <a:off x="7076611" y="5290043"/>
            <a:ext cx="478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시대 변화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83CBAD-B1D6-440E-B418-4A8D88C5B64A}"/>
              </a:ext>
            </a:extLst>
          </p:cNvPr>
          <p:cNvSpPr txBox="1"/>
          <p:nvPr/>
        </p:nvSpPr>
        <p:spPr>
          <a:xfrm>
            <a:off x="7468054" y="3061608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85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년부터 데이터 수집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그러나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결측치가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많음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담당부처 비정기적 관측 및 자료 작성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679EB7-F770-4407-BF62-3CE68FACB45A}"/>
              </a:ext>
            </a:extLst>
          </p:cNvPr>
          <p:cNvSpPr txBox="1"/>
          <p:nvPr/>
        </p:nvSpPr>
        <p:spPr>
          <a:xfrm>
            <a:off x="7468054" y="4253503"/>
            <a:ext cx="4283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도매시장 전체를 포괄하는 가격정보 부재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대표 시장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대표 품종으로 가격 수집하였으나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대표성 부족 가능성 존재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가락시장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중품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3A6625-61D8-41FF-9056-2E3CADE8343F}"/>
              </a:ext>
            </a:extLst>
          </p:cNvPr>
          <p:cNvSpPr txBox="1"/>
          <p:nvPr/>
        </p:nvSpPr>
        <p:spPr>
          <a:xfrm>
            <a:off x="7490496" y="5786870"/>
            <a:ext cx="3384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그때는 맞고 지금은 틀리다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(ex.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소득과 과일 소비 관련성 상실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5271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2CC376-2332-41FC-BB49-5774AB25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" y="1787088"/>
            <a:ext cx="4794063" cy="43012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7CB87A-A415-4E0B-958B-0456D5576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676640">
            <a:off x="3565551" y="1715509"/>
            <a:ext cx="4873608" cy="3426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27001A-F60B-45E7-80EC-2018471F8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47" y="269629"/>
            <a:ext cx="4706333" cy="3034919"/>
          </a:xfrm>
          <a:prstGeom prst="rect">
            <a:avLst/>
          </a:prstGeom>
        </p:spPr>
      </p:pic>
      <p:pic>
        <p:nvPicPr>
          <p:cNvPr id="16" name="Picture 4" descr="감귤가격 성난 농민들에 대한 이미지 검색결과">
            <a:extLst>
              <a:ext uri="{FF2B5EF4-FFF2-40B4-BE49-F238E27FC236}">
                <a16:creationId xmlns:a16="http://schemas.microsoft.com/office/drawing/2014/main" id="{A6666728-8600-49FF-AAB5-EF61BF2F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7" y="3367003"/>
            <a:ext cx="5370873" cy="32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C917DE-B590-4BB2-92B0-309F8CFA8B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630876">
            <a:off x="8824696" y="902599"/>
            <a:ext cx="3421185" cy="32534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027607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97869" y="3212613"/>
            <a:ext cx="692391" cy="771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DA4807-5F9E-4DC9-B635-8F2D5F0FFF73}"/>
              </a:ext>
            </a:extLst>
          </p:cNvPr>
          <p:cNvSpPr txBox="1"/>
          <p:nvPr/>
        </p:nvSpPr>
        <p:spPr>
          <a:xfrm>
            <a:off x="1590260" y="3163384"/>
            <a:ext cx="107541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감귤은      과잉생산 인가 </a:t>
            </a:r>
            <a:r>
              <a:rPr lang="en-US" altLang="ko-KR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?</a:t>
            </a:r>
            <a:endParaRPr lang="ko-KR" altLang="en-US" sz="66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922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658EA7FA-0643-4651-A8E3-F1792F2C7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6"/>
          <a:stretch/>
        </p:blipFill>
        <p:spPr>
          <a:xfrm>
            <a:off x="6896070" y="714815"/>
            <a:ext cx="5071452" cy="176285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9F3A700-3D29-4125-85DA-84C4C4120104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9FBF93-8E80-4F34-8A83-2137521C4B6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A9BFD4-70E7-4FE7-92C4-0137B1E622A4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276946-BC9C-417B-83AC-78B8391F770A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327A4A-D135-4A11-BEEC-914C4072549E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E7D52-4095-43F6-9245-E39FD7013BA7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204F225-9935-467E-8FDD-A3E01358BABA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351BB-8B06-4EF1-A8D2-24EDB074DCD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PROBLEM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E6FA13-0810-46EE-B1B7-76B0EB108E9E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문제정의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2461876"/>
            <a:ext cx="5689599" cy="144764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6096001" y="2471815"/>
            <a:ext cx="5595248" cy="132779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35021" y="1173101"/>
            <a:ext cx="210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C00000"/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NOW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72C9B3-C64F-4010-B058-9FC7F6AAF0FB}"/>
              </a:ext>
            </a:extLst>
          </p:cNvPr>
          <p:cNvGrpSpPr/>
          <p:nvPr/>
        </p:nvGrpSpPr>
        <p:grpSpPr>
          <a:xfrm>
            <a:off x="646044" y="2634411"/>
            <a:ext cx="3553937" cy="3725128"/>
            <a:chOff x="646044" y="2634411"/>
            <a:chExt cx="3553937" cy="372512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A8F8E93-4D86-49EC-88C1-08CD69FD5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489" y="3576483"/>
              <a:ext cx="1173805" cy="1360582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CE8864B-4ABA-4F58-A6D6-6830B3370F83}"/>
                </a:ext>
              </a:extLst>
            </p:cNvPr>
            <p:cNvGrpSpPr/>
            <p:nvPr/>
          </p:nvGrpSpPr>
          <p:grpSpPr>
            <a:xfrm>
              <a:off x="646044" y="2634411"/>
              <a:ext cx="3553937" cy="3725128"/>
              <a:chOff x="843630" y="3080523"/>
              <a:chExt cx="2376725" cy="309073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1EB4E38-D6B4-4ADA-B1CA-5696AD94025A}"/>
                  </a:ext>
                </a:extLst>
              </p:cNvPr>
              <p:cNvSpPr/>
              <p:nvPr/>
            </p:nvSpPr>
            <p:spPr>
              <a:xfrm>
                <a:off x="843630" y="557109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DE9FF8-180C-4B3D-952D-F7E8461AE596}"/>
                  </a:ext>
                </a:extLst>
              </p:cNvPr>
              <p:cNvSpPr/>
              <p:nvPr/>
            </p:nvSpPr>
            <p:spPr>
              <a:xfrm>
                <a:off x="843630" y="3080523"/>
                <a:ext cx="2376725" cy="3090738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080BD5-A565-43D7-85B1-0A9A6E72455A}"/>
                </a:ext>
              </a:extLst>
            </p:cNvPr>
            <p:cNvSpPr txBox="1"/>
            <p:nvPr/>
          </p:nvSpPr>
          <p:spPr>
            <a:xfrm>
              <a:off x="1342179" y="5719618"/>
              <a:ext cx="22654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DB469E-1DD5-4744-AADD-CB4C31E134F9}"/>
                </a:ext>
              </a:extLst>
            </p:cNvPr>
            <p:cNvSpPr txBox="1"/>
            <p:nvPr/>
          </p:nvSpPr>
          <p:spPr>
            <a:xfrm>
              <a:off x="665922" y="2745486"/>
              <a:ext cx="34864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안정적 감귤생산량</a:t>
              </a:r>
              <a:r>
                <a: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,</a:t>
              </a:r>
            </a:p>
            <a:p>
              <a:pPr algn="ctr"/>
              <a:r>
                <a:rPr lang="ko-KR" altLang="en-US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줄어들고 있는 과실소비</a:t>
              </a:r>
              <a:endPara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AC0CAF2-4687-4786-919C-0F477C2692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314" t="60941" r="13750" b="10214"/>
            <a:stretch/>
          </p:blipFill>
          <p:spPr>
            <a:xfrm>
              <a:off x="872836" y="4802301"/>
              <a:ext cx="2878282" cy="83099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673CF7A-8BD6-4457-9450-0DC367790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59737" y="4134670"/>
              <a:ext cx="1091381" cy="830998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3D52E54-9B0C-4407-9E98-79C87400A17D}"/>
              </a:ext>
            </a:extLst>
          </p:cNvPr>
          <p:cNvGrpSpPr/>
          <p:nvPr/>
        </p:nvGrpSpPr>
        <p:grpSpPr>
          <a:xfrm>
            <a:off x="8137312" y="2636623"/>
            <a:ext cx="3553937" cy="3725128"/>
            <a:chOff x="8137312" y="2636623"/>
            <a:chExt cx="3553937" cy="372512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5ECAAAF-DA66-415B-BF15-F3EED90C0F63}"/>
                </a:ext>
              </a:extLst>
            </p:cNvPr>
            <p:cNvGrpSpPr/>
            <p:nvPr/>
          </p:nvGrpSpPr>
          <p:grpSpPr>
            <a:xfrm>
              <a:off x="8137312" y="2636623"/>
              <a:ext cx="3553937" cy="3725128"/>
              <a:chOff x="4379851" y="2634411"/>
              <a:chExt cx="3553937" cy="372512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E75B81C-E8F0-4BEA-A25A-14695445E3B4}"/>
                  </a:ext>
                </a:extLst>
              </p:cNvPr>
              <p:cNvGrpSpPr/>
              <p:nvPr/>
            </p:nvGrpSpPr>
            <p:grpSpPr>
              <a:xfrm>
                <a:off x="4379851" y="2634411"/>
                <a:ext cx="3553937" cy="3725128"/>
                <a:chOff x="843630" y="3080523"/>
                <a:chExt cx="2376725" cy="3090738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C4E026E2-91A8-410B-ABF9-EE2C455CF5D1}"/>
                    </a:ext>
                  </a:extLst>
                </p:cNvPr>
                <p:cNvSpPr/>
                <p:nvPr/>
              </p:nvSpPr>
              <p:spPr>
                <a:xfrm>
                  <a:off x="843630" y="5571096"/>
                  <a:ext cx="2376725" cy="600165"/>
                </a:xfrm>
                <a:prstGeom prst="rect">
                  <a:avLst/>
                </a:prstGeom>
                <a:solidFill>
                  <a:srgbClr val="FF6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B12444D8-C3A1-4EE1-9035-4E4CFF03C354}"/>
                    </a:ext>
                  </a:extLst>
                </p:cNvPr>
                <p:cNvSpPr/>
                <p:nvPr/>
              </p:nvSpPr>
              <p:spPr>
                <a:xfrm>
                  <a:off x="843630" y="3080523"/>
                  <a:ext cx="2376725" cy="3090738"/>
                </a:xfrm>
                <a:prstGeom prst="rect">
                  <a:avLst/>
                </a:prstGeom>
                <a:noFill/>
                <a:ln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CB7375-361B-45BB-A3CC-21331DCFCE86}"/>
                  </a:ext>
                </a:extLst>
              </p:cNvPr>
              <p:cNvSpPr txBox="1"/>
              <p:nvPr/>
            </p:nvSpPr>
            <p:spPr>
              <a:xfrm>
                <a:off x="5063213" y="5719618"/>
                <a:ext cx="22654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B8CEDE-7C07-4AEC-BF78-EA78CA031ACD}"/>
                  </a:ext>
                </a:extLst>
              </p:cNvPr>
              <p:cNvSpPr txBox="1"/>
              <p:nvPr/>
            </p:nvSpPr>
            <p:spPr>
              <a:xfrm>
                <a:off x="4687960" y="2717437"/>
                <a:ext cx="29277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전국 감귤산업 중</a:t>
                </a:r>
                <a:endPara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sz="24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rgbClr val="FF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제주감귤 </a:t>
                </a:r>
                <a:r>
                  <a:rPr lang="en-US" altLang="ko-KR" sz="24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rgbClr val="FF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99.8%</a:t>
                </a: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BF43F91-A942-42F2-AF25-02C096692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2181" y="3598353"/>
                <a:ext cx="2804740" cy="2010063"/>
              </a:xfrm>
              <a:prstGeom prst="rect">
                <a:avLst/>
              </a:prstGeom>
            </p:spPr>
          </p:pic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AEC15A-CAFE-44E9-A547-6F9F1CFA3706}"/>
                </a:ext>
              </a:extLst>
            </p:cNvPr>
            <p:cNvSpPr/>
            <p:nvPr/>
          </p:nvSpPr>
          <p:spPr>
            <a:xfrm>
              <a:off x="10072012" y="4554774"/>
              <a:ext cx="1177294" cy="185434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147D804D-5B85-4BC2-8F54-BE753C454CBC}"/>
              </a:ext>
            </a:extLst>
          </p:cNvPr>
          <p:cNvSpPr/>
          <p:nvPr/>
        </p:nvSpPr>
        <p:spPr>
          <a:xfrm>
            <a:off x="5235021" y="167943"/>
            <a:ext cx="6756515" cy="590522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년간 등락하며 </a:t>
            </a:r>
            <a:r>
              <a:rPr lang="ko-KR" altLang="en-US" b="1" dirty="0">
                <a:solidFill>
                  <a:schemeClr val="tx1"/>
                </a:solidFill>
              </a:rPr>
              <a:t>감귤재배면적</a:t>
            </a:r>
            <a:r>
              <a:rPr lang="ko-KR" altLang="en-US" dirty="0"/>
              <a:t>과 생산량은 </a:t>
            </a:r>
            <a:r>
              <a:rPr lang="ko-KR" altLang="en-US" dirty="0">
                <a:solidFill>
                  <a:schemeClr val="tx1"/>
                </a:solidFill>
              </a:rPr>
              <a:t>안정적인 상태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603B59A-FFB5-4B0A-A25C-DEEA35B92C08}"/>
              </a:ext>
            </a:extLst>
          </p:cNvPr>
          <p:cNvGrpSpPr/>
          <p:nvPr/>
        </p:nvGrpSpPr>
        <p:grpSpPr>
          <a:xfrm>
            <a:off x="4416834" y="2646859"/>
            <a:ext cx="3553937" cy="3725128"/>
            <a:chOff x="4416834" y="2646859"/>
            <a:chExt cx="3553937" cy="372512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6A994F0-7CA2-486B-B554-62C86A350F3A}"/>
                </a:ext>
              </a:extLst>
            </p:cNvPr>
            <p:cNvGrpSpPr/>
            <p:nvPr/>
          </p:nvGrpSpPr>
          <p:grpSpPr>
            <a:xfrm>
              <a:off x="4416834" y="2646859"/>
              <a:ext cx="3553937" cy="3725128"/>
              <a:chOff x="843630" y="3080523"/>
              <a:chExt cx="2376725" cy="3090738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EFCCB1A-B98C-44B3-A989-CA928B0E7C75}"/>
                  </a:ext>
                </a:extLst>
              </p:cNvPr>
              <p:cNvSpPr/>
              <p:nvPr/>
            </p:nvSpPr>
            <p:spPr>
              <a:xfrm>
                <a:off x="843630" y="557109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BE7374E-3D95-4893-9F04-F0FB52677337}"/>
                  </a:ext>
                </a:extLst>
              </p:cNvPr>
              <p:cNvSpPr/>
              <p:nvPr/>
            </p:nvSpPr>
            <p:spPr>
              <a:xfrm>
                <a:off x="843630" y="3080523"/>
                <a:ext cx="2376725" cy="3090738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DF0F0C-3120-4BF5-9420-B32ACFC473F7}"/>
                </a:ext>
              </a:extLst>
            </p:cNvPr>
            <p:cNvSpPr txBox="1"/>
            <p:nvPr/>
          </p:nvSpPr>
          <p:spPr>
            <a:xfrm>
              <a:off x="5112969" y="5732066"/>
              <a:ext cx="22654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C51B55-758B-4554-8CDC-2F3532505E63}"/>
                </a:ext>
              </a:extLst>
            </p:cNvPr>
            <p:cNvSpPr txBox="1"/>
            <p:nvPr/>
          </p:nvSpPr>
          <p:spPr>
            <a:xfrm>
              <a:off x="4724942" y="2923553"/>
              <a:ext cx="29277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공급 </a:t>
              </a:r>
              <a:r>
                <a:rPr lang="en-US" altLang="ko-KR" sz="3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&gt; </a:t>
              </a:r>
              <a:r>
                <a:rPr lang="ko-KR" altLang="en-US" sz="3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수요</a:t>
              </a:r>
              <a:endPara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96D16F7-82D9-4A18-A1D7-D8C2132DC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8795" y="3823841"/>
              <a:ext cx="2024830" cy="154174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E53CDB9-CF36-432C-B6CC-49C36A44EB28}"/>
                </a:ext>
              </a:extLst>
            </p:cNvPr>
            <p:cNvSpPr/>
            <p:nvPr/>
          </p:nvSpPr>
          <p:spPr>
            <a:xfrm>
              <a:off x="6737243" y="3985771"/>
              <a:ext cx="1043876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cap="none" spc="0" dirty="0" err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생과류</a:t>
              </a:r>
              <a:endParaRPr lang="en-US" altLang="ko-KR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  <a:p>
              <a:pPr algn="ctr"/>
              <a:r>
                <a:rPr lang="ko-KR" altLang="en-US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</a:t>
              </a:r>
              <a:endParaRPr lang="en-US" altLang="ko-KR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  <a:p>
              <a:pPr algn="ctr"/>
              <a:endParaRPr lang="en-US" altLang="ko-KR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  <a:p>
              <a:pPr algn="ctr"/>
              <a:r>
                <a:rPr lang="ko-KR" altLang="en-US" sz="2000" b="1" dirty="0" err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가공류</a:t>
              </a:r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</a:t>
              </a:r>
              <a:endPara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380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97869" y="3212613"/>
            <a:ext cx="692391" cy="771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DA4807-5F9E-4DC9-B635-8F2D5F0FFF73}"/>
              </a:ext>
            </a:extLst>
          </p:cNvPr>
          <p:cNvSpPr txBox="1"/>
          <p:nvPr/>
        </p:nvSpPr>
        <p:spPr>
          <a:xfrm>
            <a:off x="1846520" y="3002776"/>
            <a:ext cx="9447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공급량과 소비량을 예측하여</a:t>
            </a:r>
            <a:endParaRPr lang="en-US" altLang="ko-KR" sz="48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  <a:p>
            <a:r>
              <a:rPr lang="ko-KR" altLang="en-US" sz="48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적절한 출하물량 비율을 찾아내자</a:t>
            </a:r>
            <a:r>
              <a:rPr lang="en-US" altLang="ko-KR" sz="48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.</a:t>
            </a:r>
            <a:r>
              <a:rPr lang="ko-KR" altLang="en-US" sz="48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20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3F2FEB-9F3F-481B-900A-5FD07CB13764}"/>
              </a:ext>
            </a:extLst>
          </p:cNvPr>
          <p:cNvSpPr txBox="1"/>
          <p:nvPr/>
        </p:nvSpPr>
        <p:spPr>
          <a:xfrm>
            <a:off x="1007298" y="2501479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PPT </a:t>
            </a:r>
            <a:r>
              <a:rPr lang="ko-KR" altLang="en-US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템플릿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17174C-5D0D-40E4-917D-1497F6B84FBA}"/>
              </a:ext>
            </a:extLst>
          </p:cNvPr>
          <p:cNvGrpSpPr/>
          <p:nvPr/>
        </p:nvGrpSpPr>
        <p:grpSpPr>
          <a:xfrm>
            <a:off x="540327" y="1970949"/>
            <a:ext cx="2826328" cy="3156739"/>
            <a:chOff x="540327" y="1394479"/>
            <a:chExt cx="2826328" cy="31567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5235B-E586-4E2B-9AE7-903C5A1CDD07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F518CB-F53A-4081-BB1B-EA072DEA7329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공급 예상모형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38D1D-CCD5-4CA0-8A28-AD35E07C5234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</a:rPr>
                <a:t>농업전수조사자료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B79B3B-1B87-4045-B642-539729F7525E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기상청 자료</a:t>
              </a:r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2671CFDB-9FD9-4BF9-8949-55E5D91471F4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칠각형 20">
            <a:extLst>
              <a:ext uri="{FF2B5EF4-FFF2-40B4-BE49-F238E27FC236}">
                <a16:creationId xmlns:a16="http://schemas.microsoft.com/office/drawing/2014/main" id="{8C6F4A54-B74A-4DFC-AF10-00BBC98412ED}"/>
              </a:ext>
            </a:extLst>
          </p:cNvPr>
          <p:cNvSpPr/>
          <p:nvPr/>
        </p:nvSpPr>
        <p:spPr>
          <a:xfrm>
            <a:off x="4349918" y="1844558"/>
            <a:ext cx="3308059" cy="3688773"/>
          </a:xfrm>
          <a:prstGeom prst="heptagon">
            <a:avLst/>
          </a:prstGeom>
          <a:solidFill>
            <a:srgbClr val="FD9D3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4D2C075-E134-412F-8E9B-D2DA4F1A599B}"/>
              </a:ext>
            </a:extLst>
          </p:cNvPr>
          <p:cNvSpPr/>
          <p:nvPr/>
        </p:nvSpPr>
        <p:spPr>
          <a:xfrm rot="2708397">
            <a:off x="3983959" y="1851205"/>
            <a:ext cx="727364" cy="84166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2DA11511-2E5F-4583-A808-5E25A78421B2}"/>
              </a:ext>
            </a:extLst>
          </p:cNvPr>
          <p:cNvSpPr/>
          <p:nvPr/>
        </p:nvSpPr>
        <p:spPr>
          <a:xfrm rot="19349942" flipH="1" flipV="1">
            <a:off x="7352988" y="1889179"/>
            <a:ext cx="657686" cy="79475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D73E61-31D0-402A-A9E6-2D79A92D4EB0}"/>
              </a:ext>
            </a:extLst>
          </p:cNvPr>
          <p:cNvGrpSpPr/>
          <p:nvPr/>
        </p:nvGrpSpPr>
        <p:grpSpPr>
          <a:xfrm>
            <a:off x="8600872" y="1970949"/>
            <a:ext cx="2826328" cy="3156739"/>
            <a:chOff x="540327" y="1394479"/>
            <a:chExt cx="2826328" cy="315673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7A5740-501D-4566-8C8F-21D4A13B4272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485704-9C08-41FE-942E-32C7010BDC6F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수요 예상모형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9B9197-BBA9-4897-B4BD-0BD5F18016F0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농식품부조사자료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9809E1-A7BD-49EC-8435-6CC423C82317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통계청 자료</a:t>
              </a:r>
            </a:p>
          </p:txBody>
        </p:sp>
        <p:sp>
          <p:nvSpPr>
            <p:cNvPr id="30" name="십자형 29">
              <a:extLst>
                <a:ext uri="{FF2B5EF4-FFF2-40B4-BE49-F238E27FC236}">
                  <a16:creationId xmlns:a16="http://schemas.microsoft.com/office/drawing/2014/main" id="{50A6E05E-7DEF-42E3-A650-F2D222F91816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9283A4-5A0F-4DB5-9AFD-ADF8DEC9D820}"/>
              </a:ext>
            </a:extLst>
          </p:cNvPr>
          <p:cNvSpPr/>
          <p:nvPr/>
        </p:nvSpPr>
        <p:spPr>
          <a:xfrm>
            <a:off x="4766935" y="2645601"/>
            <a:ext cx="2448106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감귤소비패턴에 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따른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감귤출하량과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감귤소비량의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추이 분석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A20E515-5AA7-449A-99EF-398B433EF349}"/>
              </a:ext>
            </a:extLst>
          </p:cNvPr>
          <p:cNvGrpSpPr/>
          <p:nvPr/>
        </p:nvGrpSpPr>
        <p:grpSpPr>
          <a:xfrm>
            <a:off x="5903215" y="1021604"/>
            <a:ext cx="959526" cy="1478584"/>
            <a:chOff x="9366991" y="4033601"/>
            <a:chExt cx="959526" cy="147858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38598EB-94BC-4644-89F8-F4D1076D7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2FAD48-CB37-49C6-BBCE-E23D2BA87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7A8E70-4DFB-4B5D-8FB5-07B3DA9EE4FA}"/>
              </a:ext>
            </a:extLst>
          </p:cNvPr>
          <p:cNvGrpSpPr/>
          <p:nvPr/>
        </p:nvGrpSpPr>
        <p:grpSpPr>
          <a:xfrm>
            <a:off x="555879" y="5856823"/>
            <a:ext cx="11388150" cy="738338"/>
            <a:chOff x="240632" y="324853"/>
            <a:chExt cx="11388150" cy="738338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38AA6206-A314-4CC1-BCC7-CA168DFACA0A}"/>
                </a:ext>
              </a:extLst>
            </p:cNvPr>
            <p:cNvSpPr/>
            <p:nvPr/>
          </p:nvSpPr>
          <p:spPr>
            <a:xfrm>
              <a:off x="240632" y="324853"/>
              <a:ext cx="5173500" cy="738338"/>
            </a:xfrm>
            <a:prstGeom prst="homePlate">
              <a:avLst/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id="{20AFB44F-ED1A-4A4C-A15B-62C32F078894}"/>
                </a:ext>
              </a:extLst>
            </p:cNvPr>
            <p:cNvSpPr/>
            <p:nvPr/>
          </p:nvSpPr>
          <p:spPr>
            <a:xfrm flipH="1">
              <a:off x="5963175" y="324853"/>
              <a:ext cx="5665607" cy="738338"/>
            </a:xfrm>
            <a:prstGeom prst="homePlate">
              <a:avLst/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7354174-291E-4D0F-B6E5-45D4B8E1B317}"/>
                </a:ext>
              </a:extLst>
            </p:cNvPr>
            <p:cNvSpPr/>
            <p:nvPr/>
          </p:nvSpPr>
          <p:spPr>
            <a:xfrm>
              <a:off x="638452" y="449011"/>
              <a:ext cx="455765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제주기후조건에 따른 감귤생산량 분석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8CF4FB-9325-4619-90D7-44F0F2E1C263}"/>
                </a:ext>
              </a:extLst>
            </p:cNvPr>
            <p:cNvSpPr/>
            <p:nvPr/>
          </p:nvSpPr>
          <p:spPr>
            <a:xfrm>
              <a:off x="6860930" y="449011"/>
              <a:ext cx="4581101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현대인의 과실소비패턴 분석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BAF5502-5141-430D-A310-3BB84BE2584E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D6DDE65-B1B6-488D-BBB1-A3E0C053CE80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26CA31D-FCFB-4140-98A1-ED9D52403ADB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21ED54C-B40A-418A-8EBD-222F7CBE13C4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E42B82F-82AF-46B0-8200-5916E9408327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2E7C35-501F-4B4B-BD01-685EB1C9C8E8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6791935-E69E-41F2-A5F9-2ECBE3D1D14E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F3E2E83-1E9A-44E2-BBFE-7D697D3120CA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Analysis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D95604C-19CD-4207-9F81-22F686075866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분석 목적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6565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1933</Words>
  <Application>Microsoft Office PowerPoint</Application>
  <PresentationFormat>와이드스크린</PresentationFormat>
  <Paragraphs>546</Paragraphs>
  <Slides>35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1훈점보맘보 B</vt:lpstr>
      <vt:lpstr>Giddyup Std</vt:lpstr>
      <vt:lpstr>HY견고딕</vt:lpstr>
      <vt:lpstr>Nanum Gothic</vt:lpstr>
      <vt:lpstr>나눔손글씨 펜</vt:lpstr>
      <vt:lpstr>나눔스퀘어</vt:lpstr>
      <vt:lpstr>맑은 고딕</vt:lpstr>
      <vt:lpstr>조선일보명조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Song Jiyoung</cp:lastModifiedBy>
  <cp:revision>170</cp:revision>
  <dcterms:created xsi:type="dcterms:W3CDTF">2016-11-29T09:26:18Z</dcterms:created>
  <dcterms:modified xsi:type="dcterms:W3CDTF">2020-01-23T03:33:24Z</dcterms:modified>
  <cp:version>1000.0000.01</cp:version>
</cp:coreProperties>
</file>